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2"/>
  </p:notesMasterIdLst>
  <p:sldIdLst>
    <p:sldId id="256" r:id="rId2"/>
    <p:sldId id="257" r:id="rId3"/>
    <p:sldId id="258" r:id="rId4"/>
    <p:sldId id="259" r:id="rId5"/>
    <p:sldId id="264" r:id="rId6"/>
    <p:sldId id="265" r:id="rId7"/>
    <p:sldId id="260" r:id="rId8"/>
    <p:sldId id="261" r:id="rId9"/>
    <p:sldId id="268" r:id="rId10"/>
    <p:sldId id="267" r:id="rId11"/>
    <p:sldId id="269" r:id="rId12"/>
    <p:sldId id="270" r:id="rId13"/>
    <p:sldId id="271" r:id="rId14"/>
    <p:sldId id="273" r:id="rId15"/>
    <p:sldId id="274" r:id="rId16"/>
    <p:sldId id="272" r:id="rId17"/>
    <p:sldId id="275" r:id="rId18"/>
    <p:sldId id="277" r:id="rId19"/>
    <p:sldId id="276" r:id="rId20"/>
    <p:sldId id="278" r:id="rId21"/>
    <p:sldId id="279" r:id="rId22"/>
    <p:sldId id="282" r:id="rId23"/>
    <p:sldId id="285" r:id="rId24"/>
    <p:sldId id="287" r:id="rId25"/>
    <p:sldId id="295" r:id="rId26"/>
    <p:sldId id="296" r:id="rId27"/>
    <p:sldId id="288" r:id="rId28"/>
    <p:sldId id="289" r:id="rId29"/>
    <p:sldId id="290" r:id="rId30"/>
    <p:sldId id="292" r:id="rId31"/>
    <p:sldId id="294" r:id="rId32"/>
    <p:sldId id="291" r:id="rId33"/>
    <p:sldId id="293" r:id="rId34"/>
    <p:sldId id="298" r:id="rId35"/>
    <p:sldId id="299" r:id="rId36"/>
    <p:sldId id="301" r:id="rId37"/>
    <p:sldId id="303" r:id="rId38"/>
    <p:sldId id="304" r:id="rId39"/>
    <p:sldId id="306" r:id="rId40"/>
    <p:sldId id="317" r:id="rId41"/>
    <p:sldId id="307" r:id="rId42"/>
    <p:sldId id="308" r:id="rId43"/>
    <p:sldId id="309" r:id="rId44"/>
    <p:sldId id="310" r:id="rId45"/>
    <p:sldId id="312" r:id="rId46"/>
    <p:sldId id="318" r:id="rId47"/>
    <p:sldId id="319" r:id="rId48"/>
    <p:sldId id="314" r:id="rId49"/>
    <p:sldId id="315" r:id="rId50"/>
    <p:sldId id="316" r:id="rId5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FFFFCC"/>
    <a:srgbClr val="FFFF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8" d="100"/>
          <a:sy n="78" d="100"/>
        </p:scale>
        <p:origin x="-1620" y="-1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18B0E2-7626-467E-9EBF-B061CA7E783E}" type="datetimeFigureOut">
              <a:rPr lang="ru-RU" smtClean="0"/>
              <a:pPr/>
              <a:t>23.09.2017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690B6F-10C7-4A0D-8D25-9185DB5914E6}" type="slidenum">
              <a:rPr lang="ru-RU" smtClean="0"/>
              <a:pPr/>
              <a:t>‹#›</a:t>
            </a:fld>
            <a:endParaRPr lang="ru-RU"/>
          </a:p>
        </p:txBody>
      </p:sp>
    </p:spTree>
    <p:extLst>
      <p:ext uri="{BB962C8B-B14F-4D97-AF65-F5344CB8AC3E}">
        <p14:creationId xmlns:p14="http://schemas.microsoft.com/office/powerpoint/2010/main" xmlns="" val="172919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19690B6F-10C7-4A0D-8D25-9185DB5914E6}" type="slidenum">
              <a:rPr lang="ru-RU" smtClean="0"/>
              <a:pPr/>
              <a:t>13</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19690B6F-10C7-4A0D-8D25-9185DB5914E6}" type="slidenum">
              <a:rPr lang="ru-RU" smtClean="0"/>
              <a:pPr/>
              <a:t>31</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457200" y="274638"/>
            <a:ext cx="8229600" cy="1143000"/>
          </a:xfrm>
        </p:spPr>
        <p:txBody>
          <a:bodyPr/>
          <a:lstStyle/>
          <a:p>
            <a:r>
              <a:rPr lang="ru-RU" smtClean="0"/>
              <a:t>Образец заголовка</a:t>
            </a:r>
            <a:endParaRPr lang="ru-RU"/>
          </a:p>
        </p:txBody>
      </p:sp>
      <p:sp>
        <p:nvSpPr>
          <p:cNvPr id="3" name="Содержимое 2"/>
          <p:cNvSpPr>
            <a:spLocks noGrp="1"/>
          </p:cNvSpPr>
          <p:nvPr>
            <p:ph sz="quarter" idx="1"/>
          </p:nvPr>
        </p:nvSpPr>
        <p:spPr>
          <a:xfrm>
            <a:off x="457200" y="1600200"/>
            <a:ext cx="4038600" cy="21859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quarter" idx="2"/>
          </p:nvPr>
        </p:nvSpPr>
        <p:spPr>
          <a:xfrm>
            <a:off x="4648200" y="1600200"/>
            <a:ext cx="4038600" cy="21859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Содержимое 4"/>
          <p:cNvSpPr>
            <a:spLocks noGrp="1"/>
          </p:cNvSpPr>
          <p:nvPr>
            <p:ph sz="quarter" idx="3"/>
          </p:nvPr>
        </p:nvSpPr>
        <p:spPr>
          <a:xfrm>
            <a:off x="457200" y="3938588"/>
            <a:ext cx="4038600" cy="21875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Содержимое 5"/>
          <p:cNvSpPr>
            <a:spLocks noGrp="1"/>
          </p:cNvSpPr>
          <p:nvPr>
            <p:ph sz="quarter" idx="4"/>
          </p:nvPr>
        </p:nvSpPr>
        <p:spPr>
          <a:xfrm>
            <a:off x="4648200" y="3938588"/>
            <a:ext cx="4038600" cy="21875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31C0E298-D9B7-4059-936E-45AF17629985}" type="slidenum">
              <a:rPr lang="ru-RU"/>
              <a:pPr>
                <a:defRPr/>
              </a:pPr>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BF1BB03-F4BB-44CD-BBE6-72A89628F4C9}" type="slidenum">
              <a:rPr lang="ru-RU"/>
              <a:pPr>
                <a:defRPr/>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a:xfrm>
            <a:off x="502920" y="530352"/>
            <a:ext cx="818388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1E31303B-5948-4922-955E-51773F256223}"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F39785BE-A506-4ED9-8770-72568EE189EA}" type="datetimeFigureOut">
              <a:rPr lang="ru-RU" smtClean="0"/>
              <a:pPr/>
              <a:t>23.09.2017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1E31303B-5948-4922-955E-51773F256223}" type="slidenum">
              <a:rPr lang="ru-RU" smtClean="0"/>
              <a:pPr/>
              <a:t>‹#›</a:t>
            </a:fld>
            <a:endParaRPr lang="ru-RU"/>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F39785BE-A506-4ED9-8770-72568EE189EA}" type="datetimeFigureOut">
              <a:rPr lang="ru-RU" smtClean="0"/>
              <a:pPr/>
              <a:t>23.09.2017</a:t>
            </a:fld>
            <a:endParaRPr lang="ru-RU"/>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E31303B-5948-4922-955E-51773F256223}"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chartsbin.com/view/hl8"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85786" y="1142984"/>
            <a:ext cx="7772400" cy="1828800"/>
          </a:xfrm>
        </p:spPr>
        <p:txBody>
          <a:bodyPr>
            <a:normAutofit fontScale="90000"/>
          </a:bodyPr>
          <a:lstStyle/>
          <a:p>
            <a:r>
              <a:rPr lang="ru-RU" i="1" dirty="0" smtClean="0">
                <a:solidFill>
                  <a:schemeClr val="tx1"/>
                </a:solidFill>
                <a:latin typeface="Times New Roman" pitchFamily="18" charset="0"/>
                <a:cs typeface="Times New Roman" pitchFamily="18" charset="0"/>
              </a:rPr>
              <a:t>«БЕЗОПАСНОСТЬ ЖИЗНЕДЕЯТЕЛЬНОСТИ ЧЕЛОВЕКА (БЖЧ</a:t>
            </a:r>
            <a:endParaRPr lang="ru-RU" dirty="0"/>
          </a:p>
        </p:txBody>
      </p:sp>
      <p:sp>
        <p:nvSpPr>
          <p:cNvPr id="3" name="Подзаголовок 2"/>
          <p:cNvSpPr>
            <a:spLocks noGrp="1"/>
          </p:cNvSpPr>
          <p:nvPr>
            <p:ph type="subTitle" idx="1"/>
          </p:nvPr>
        </p:nvSpPr>
        <p:spPr>
          <a:xfrm>
            <a:off x="857224" y="4071942"/>
            <a:ext cx="7772400" cy="1500198"/>
          </a:xfrm>
        </p:spPr>
        <p:txBody>
          <a:bodyPr>
            <a:normAutofit lnSpcReduction="10000"/>
          </a:bodyPr>
          <a:lstStyle/>
          <a:p>
            <a:pPr>
              <a:lnSpc>
                <a:spcPct val="80000"/>
              </a:lnSpc>
            </a:pPr>
            <a:r>
              <a:rPr lang="ru-RU" b="1" dirty="0" err="1" smtClean="0">
                <a:solidFill>
                  <a:schemeClr val="tx1"/>
                </a:solidFill>
                <a:latin typeface="Times New Roman" pitchFamily="18" charset="0"/>
                <a:cs typeface="Times New Roman" pitchFamily="18" charset="0"/>
              </a:rPr>
              <a:t>Кирвель</a:t>
            </a:r>
            <a:r>
              <a:rPr lang="ru-RU" b="1" dirty="0" smtClean="0">
                <a:solidFill>
                  <a:schemeClr val="tx1"/>
                </a:solidFill>
                <a:latin typeface="Times New Roman" pitchFamily="18" charset="0"/>
                <a:cs typeface="Times New Roman" pitchFamily="18" charset="0"/>
              </a:rPr>
              <a:t> Павел Иванович</a:t>
            </a:r>
            <a:r>
              <a:rPr lang="ru-RU" dirty="0" smtClean="0">
                <a:solidFill>
                  <a:schemeClr val="tx1"/>
                </a:solidFill>
                <a:latin typeface="Times New Roman" pitchFamily="18" charset="0"/>
                <a:cs typeface="Times New Roman" pitchFamily="18" charset="0"/>
              </a:rPr>
              <a:t>, </a:t>
            </a:r>
          </a:p>
          <a:p>
            <a:pPr>
              <a:lnSpc>
                <a:spcPct val="80000"/>
              </a:lnSpc>
            </a:pPr>
            <a:r>
              <a:rPr lang="ru-RU" dirty="0" smtClean="0">
                <a:solidFill>
                  <a:schemeClr val="tx1"/>
                </a:solidFill>
                <a:latin typeface="Times New Roman" pitchFamily="18" charset="0"/>
                <a:cs typeface="Times New Roman" pitchFamily="18" charset="0"/>
              </a:rPr>
              <a:t>Кандидат географических наук, </a:t>
            </a:r>
          </a:p>
          <a:p>
            <a:pPr>
              <a:lnSpc>
                <a:spcPct val="80000"/>
              </a:lnSpc>
            </a:pPr>
            <a:r>
              <a:rPr lang="ru-RU" dirty="0" smtClean="0">
                <a:solidFill>
                  <a:srgbClr val="000000"/>
                </a:solidFill>
                <a:latin typeface="Times New Roman" pitchFamily="18" charset="0"/>
              </a:rPr>
              <a:t>доцент кафедры </a:t>
            </a:r>
            <a:r>
              <a:rPr lang="ru-RU" dirty="0" smtClean="0">
                <a:solidFill>
                  <a:srgbClr val="000000"/>
                </a:solidFill>
                <a:latin typeface="Times New Roman" pitchFamily="18" charset="0"/>
                <a:cs typeface="Times New Roman" pitchFamily="18" charset="0"/>
              </a:rPr>
              <a:t>инженерной психологии</a:t>
            </a:r>
          </a:p>
          <a:p>
            <a:pPr>
              <a:lnSpc>
                <a:spcPct val="80000"/>
              </a:lnSpc>
            </a:pPr>
            <a:r>
              <a:rPr lang="ru-RU" dirty="0" smtClean="0">
                <a:solidFill>
                  <a:srgbClr val="000000"/>
                </a:solidFill>
                <a:latin typeface="Times New Roman" pitchFamily="18" charset="0"/>
                <a:cs typeface="Times New Roman" pitchFamily="18" charset="0"/>
              </a:rPr>
              <a:t> и эргономики</a:t>
            </a:r>
            <a:r>
              <a:rPr lang="ru-RU" dirty="0" smtClean="0">
                <a:solidFill>
                  <a:srgbClr val="000000"/>
                </a:solidFill>
              </a:rPr>
              <a:t> </a:t>
            </a:r>
            <a:r>
              <a:rPr lang="ru-RU" dirty="0" smtClean="0">
                <a:solidFill>
                  <a:srgbClr val="000000"/>
                </a:solidFill>
                <a:latin typeface="Times New Roman" pitchFamily="18" charset="0"/>
              </a:rPr>
              <a:t>БГУИР</a:t>
            </a:r>
          </a:p>
          <a:p>
            <a:pPr>
              <a:lnSpc>
                <a:spcPct val="80000"/>
              </a:lnSpc>
            </a:pPr>
            <a:r>
              <a:rPr lang="ru-RU" dirty="0" smtClean="0">
                <a:solidFill>
                  <a:schemeClr val="tx1"/>
                </a:solidFill>
                <a:latin typeface="Times New Roman" pitchFamily="18" charset="0"/>
                <a:cs typeface="Times New Roman" pitchFamily="18" charset="0"/>
              </a:rPr>
              <a:t> </a:t>
            </a:r>
            <a:r>
              <a:rPr lang="ru-RU" dirty="0" smtClean="0">
                <a:solidFill>
                  <a:schemeClr val="tx1"/>
                </a:solidFill>
                <a:latin typeface="Times New Roman" pitchFamily="18" charset="0"/>
                <a:cs typeface="Times New Roman" pitchFamily="18" charset="0"/>
              </a:rPr>
              <a:t>(ауд. 610</a:t>
            </a:r>
            <a:r>
              <a:rPr lang="en-US"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2</a:t>
            </a:r>
            <a:r>
              <a:rPr lang="ru-RU" dirty="0" smtClean="0">
                <a:solidFill>
                  <a:schemeClr val="tx1"/>
                </a:solidFill>
                <a:latin typeface="Times New Roman" pitchFamily="18" charset="0"/>
                <a:cs typeface="Times New Roman" pitchFamily="18" charset="0"/>
              </a:rPr>
              <a:t> корпуса)</a:t>
            </a:r>
          </a:p>
          <a:p>
            <a:pPr>
              <a:lnSpc>
                <a:spcPct val="80000"/>
              </a:lnSpc>
            </a:pPr>
            <a:r>
              <a:rPr lang="en-US" dirty="0" smtClean="0">
                <a:solidFill>
                  <a:schemeClr val="tx1"/>
                </a:solidFill>
                <a:latin typeface="Times New Roman" pitchFamily="18" charset="0"/>
                <a:cs typeface="Times New Roman" pitchFamily="18" charset="0"/>
              </a:rPr>
              <a:t>E-mail: pavelkirviel@yandex.by</a:t>
            </a:r>
            <a:endParaRPr lang="ru-RU" dirty="0" smtClean="0">
              <a:solidFill>
                <a:schemeClr val="tx1"/>
              </a:solidFill>
              <a:latin typeface="Times New Roman" pitchFamily="18" charset="0"/>
              <a:cs typeface="Times New Roman" pitchFamily="18" charset="0"/>
            </a:endParaRPr>
          </a:p>
          <a:p>
            <a:endParaRPr lang="ru-RU" dirty="0"/>
          </a:p>
        </p:txBody>
      </p:sp>
      <p:sp>
        <p:nvSpPr>
          <p:cNvPr id="4"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01122" cy="6143668"/>
          </a:xfrm>
          <a:prstGeom prst="rect">
            <a:avLst/>
          </a:prstGeom>
          <a:solidFill>
            <a:srgbClr val="FF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6626" name="Picture 2" descr="Самое необыкновенное вещество в мире"/>
          <p:cNvPicPr>
            <a:picLocks noChangeAspect="1" noChangeArrowheads="1"/>
          </p:cNvPicPr>
          <p:nvPr/>
        </p:nvPicPr>
        <p:blipFill>
          <a:blip r:embed="rId2"/>
          <a:srcRect/>
          <a:stretch>
            <a:fillRect/>
          </a:stretch>
        </p:blipFill>
        <p:spPr bwMode="auto">
          <a:xfrm>
            <a:off x="1928794" y="2000240"/>
            <a:ext cx="5868680" cy="4284136"/>
          </a:xfrm>
          <a:prstGeom prst="rect">
            <a:avLst/>
          </a:prstGeom>
          <a:noFill/>
        </p:spPr>
      </p:pic>
      <p:sp>
        <p:nvSpPr>
          <p:cNvPr id="26627" name="Rectangle 3"/>
          <p:cNvSpPr>
            <a:spLocks noChangeArrowheads="1"/>
          </p:cNvSpPr>
          <p:nvPr/>
        </p:nvSpPr>
        <p:spPr bwMode="auto">
          <a:xfrm>
            <a:off x="285720" y="357166"/>
            <a:ext cx="8572560"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На пресные воды приходится около 2 % гидросферы, используемая часть (речной сток, озерная вода) составляет менее 1 % от общего объема вод гидросферы.</a:t>
            </a:r>
            <a:endParaRPr kumimoji="0" lang="ru-RU" sz="2000" i="1"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6628" name="Rectangle 4"/>
          <p:cNvSpPr>
            <a:spLocks noChangeArrowheads="1"/>
          </p:cNvSpPr>
          <p:nvPr/>
        </p:nvSpPr>
        <p:spPr bwMode="auto">
          <a:xfrm>
            <a:off x="285720" y="1214422"/>
            <a:ext cx="8429684"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000" b="1"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При концентрации солей до 1 г/л воду считают пресной, до 24,7 г/л — солоноватой, свыше — соленой.</a:t>
            </a:r>
            <a:endParaRPr kumimoji="0" lang="ru-RU" sz="2000" b="1" i="1"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072230"/>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428604"/>
            <a:ext cx="8001056" cy="1569660"/>
          </a:xfrm>
          <a:prstGeom prst="rect">
            <a:avLst/>
          </a:prstGeom>
        </p:spPr>
        <p:txBody>
          <a:bodyPr wrap="square">
            <a:spAutoFit/>
          </a:bodyPr>
          <a:lstStyle/>
          <a:p>
            <a:pPr algn="just"/>
            <a:r>
              <a:rPr lang="ru-RU" sz="2400" dirty="0">
                <a:latin typeface="Times New Roman" pitchFamily="18" charset="0"/>
                <a:cs typeface="Times New Roman" pitchFamily="18" charset="0"/>
              </a:rPr>
              <a:t>Относительно хозяйственной деятельности человека вводится понятие </a:t>
            </a:r>
            <a:r>
              <a:rPr lang="ru-RU" sz="2400" b="1" i="1" dirty="0">
                <a:latin typeface="Times New Roman" pitchFamily="18" charset="0"/>
                <a:cs typeface="Times New Roman" pitchFamily="18" charset="0"/>
              </a:rPr>
              <a:t>"водные ресурсы" </a:t>
            </a:r>
            <a:r>
              <a:rPr lang="ru-RU" sz="2400" dirty="0">
                <a:latin typeface="Times New Roman" pitchFamily="18" charset="0"/>
                <a:cs typeface="Times New Roman" pitchFamily="18" charset="0"/>
              </a:rPr>
              <a:t>— это все пригодные для хозяйственного использования запасы поверхностных вод, включая почвенную и атмосферную влагу. </a:t>
            </a:r>
          </a:p>
        </p:txBody>
      </p:sp>
      <p:sp>
        <p:nvSpPr>
          <p:cNvPr id="3" name="Прямоугольник 2"/>
          <p:cNvSpPr/>
          <p:nvPr/>
        </p:nvSpPr>
        <p:spPr>
          <a:xfrm>
            <a:off x="428596" y="2000240"/>
            <a:ext cx="8215370" cy="830997"/>
          </a:xfrm>
          <a:prstGeom prst="rect">
            <a:avLst/>
          </a:prstGeom>
        </p:spPr>
        <p:txBody>
          <a:bodyPr wrap="square">
            <a:spAutoFit/>
          </a:bodyPr>
          <a:lstStyle/>
          <a:p>
            <a:pPr indent="450850"/>
            <a:r>
              <a:rPr lang="ru-RU" sz="2400" dirty="0">
                <a:latin typeface="Times New Roman" pitchFamily="18" charset="0"/>
                <a:cs typeface="Times New Roman" pitchFamily="18" charset="0"/>
              </a:rPr>
              <a:t>Распределены они и используются по территории Земли и отдельным регионам </a:t>
            </a:r>
            <a:r>
              <a:rPr lang="ru-RU" sz="2400" dirty="0" smtClean="0">
                <a:latin typeface="Times New Roman" pitchFamily="18" charset="0"/>
                <a:cs typeface="Times New Roman" pitchFamily="18" charset="0"/>
              </a:rPr>
              <a:t>неравномерно.</a:t>
            </a:r>
            <a:endParaRPr lang="ru-RU" sz="2400" dirty="0">
              <a:latin typeface="Times New Roman" pitchFamily="18" charset="0"/>
              <a:cs typeface="Times New Roman" pitchFamily="18" charset="0"/>
            </a:endParaRPr>
          </a:p>
        </p:txBody>
      </p:sp>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pic>
        <p:nvPicPr>
          <p:cNvPr id="7" name="Рисунок 6" descr="Водные ресурсы по странам мира">
            <a:hlinkClick r:id="rId2" tgtFrame="&quot;_blank&quot;"/>
          </p:cNvPr>
          <p:cNvPicPr/>
          <p:nvPr/>
        </p:nvPicPr>
        <p:blipFill>
          <a:blip r:embed="rId3"/>
          <a:srcRect/>
          <a:stretch>
            <a:fillRect/>
          </a:stretch>
        </p:blipFill>
        <p:spPr bwMode="auto">
          <a:xfrm>
            <a:off x="785786" y="2928934"/>
            <a:ext cx="7215238" cy="3143272"/>
          </a:xfrm>
          <a:prstGeom prst="rect">
            <a:avLst/>
          </a:prstGeom>
          <a:noFill/>
          <a:ln w="9525">
            <a:noFill/>
            <a:miter lim="800000"/>
            <a:headEnd/>
            <a:tailEnd/>
          </a:ln>
        </p:spPr>
      </p:pic>
      <p:sp>
        <p:nvSpPr>
          <p:cNvPr id="8" name="Прямоугольник 7"/>
          <p:cNvSpPr/>
          <p:nvPr/>
        </p:nvSpPr>
        <p:spPr>
          <a:xfrm>
            <a:off x="357158" y="2928934"/>
            <a:ext cx="2000264" cy="1200329"/>
          </a:xfrm>
          <a:prstGeom prst="rect">
            <a:avLst/>
          </a:prstGeom>
        </p:spPr>
        <p:txBody>
          <a:bodyPr wrap="square">
            <a:spAutoFit/>
          </a:bodyPr>
          <a:lstStyle/>
          <a:p>
            <a:r>
              <a:rPr lang="ru-RU" b="1" dirty="0">
                <a:latin typeface="Times New Roman" pitchFamily="18" charset="0"/>
                <a:cs typeface="Times New Roman" pitchFamily="18" charset="0"/>
              </a:rPr>
              <a:t>Водные ресурсы по странам мира (км</a:t>
            </a:r>
            <a:r>
              <a:rPr lang="ru-RU" b="1" baseline="30000" dirty="0">
                <a:latin typeface="Times New Roman" pitchFamily="18" charset="0"/>
                <a:cs typeface="Times New Roman" pitchFamily="18" charset="0"/>
              </a:rPr>
              <a:t>3</a:t>
            </a:r>
            <a:r>
              <a:rPr lang="ru-RU" b="1" dirty="0">
                <a:latin typeface="Times New Roman" pitchFamily="18" charset="0"/>
                <a:cs typeface="Times New Roman" pitchFamily="18" charset="0"/>
              </a:rPr>
              <a:t>/год)</a:t>
            </a:r>
            <a:r>
              <a:rPr lang="ru-RU" dirty="0">
                <a:latin typeface="Times New Roman" pitchFamily="18" charset="0"/>
                <a:cs typeface="Times New Roman" pitchFamily="18" charset="0"/>
              </a:rPr>
              <a:t> </a:t>
            </a:r>
            <a:br>
              <a:rPr lang="ru-RU" dirty="0">
                <a:latin typeface="Times New Roman" pitchFamily="18" charset="0"/>
                <a:cs typeface="Times New Roman" pitchFamily="18" charset="0"/>
              </a:rPr>
            </a:b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Водные ресурсы мира - Картинка 4444/13"/>
          <p:cNvPicPr/>
          <p:nvPr/>
        </p:nvPicPr>
        <p:blipFill>
          <a:blip r:embed="rId2"/>
          <a:srcRect b="13408"/>
          <a:stretch>
            <a:fillRect/>
          </a:stretch>
        </p:blipFill>
        <p:spPr bwMode="auto">
          <a:xfrm>
            <a:off x="285720" y="357166"/>
            <a:ext cx="8572560" cy="6215106"/>
          </a:xfrm>
          <a:prstGeom prst="rect">
            <a:avLst/>
          </a:prstGeom>
          <a:noFill/>
          <a:ln w="9525">
            <a:noFill/>
            <a:miter lim="800000"/>
            <a:headEnd/>
            <a:tailEnd/>
          </a:ln>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357166"/>
            <a:ext cx="8572560" cy="6215106"/>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721" name="Rectangle 1"/>
          <p:cNvSpPr>
            <a:spLocks noChangeArrowheads="1"/>
          </p:cNvSpPr>
          <p:nvPr/>
        </p:nvSpPr>
        <p:spPr bwMode="auto">
          <a:xfrm>
            <a:off x="357158" y="357166"/>
            <a:ext cx="8358246" cy="6232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Страны СНГ обладают крупнейшими в мире водными ресурсами, суммарно они занимают второе место в мире (после Бразилии) по объему среднегодового речного стока, на них приходятся также значительные по величине потенциальные запасы подземных вод. Однако эти ресурсы распространены по территории стран СНГ крайне неравномерно, что объясняется различными географическими, климатическими, геологическими и гидрогеологическими условиями отдельных регионов. Общий среднегодовой объем стока составляет почти 4,7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причем подавляющая его часть приходится на Российскую Федерацию — 4,27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 </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(более 90 %)</a:t>
            </a:r>
            <a:r>
              <a:rPr kumimoji="0" lang="ru-RU" sz="21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Значительными водными ресурсами обладают Украина</a:t>
            </a:r>
            <a:r>
              <a:rPr kumimoji="0" lang="ru-RU" sz="21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0,21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(4,5 %), Казахстан — 0,12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(2,7 %), Узбекистан — 0,11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(2,3 %), Таджикистан — 0,1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  </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(20 %)</a:t>
            </a:r>
            <a:endParaRPr kumimoji="0" lang="ru-RU" sz="21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Неравномерному распределению стока соответствует и различ­ная обеспеченность водными ресурсами стран СНГ. Если удельная обеспеченность стоком в целом для стран СНГ равна 210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год на 1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2</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то наиболее высокая в Грузии и Таджикистане — 877 и 667 соответственно, а наиболее низкая в Туркменистане — 145 и в Казахстане — 46 тыс.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год на 1 км</a:t>
            </a:r>
            <a:r>
              <a:rPr kumimoji="0" lang="ru-RU" sz="21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2</a:t>
            </a:r>
            <a:r>
              <a:rPr kumimoji="0" lang="ru-RU" sz="21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ru-RU" sz="21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357166"/>
            <a:ext cx="8572560" cy="6000792"/>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850" algn="just"/>
            <a:r>
              <a:rPr lang="ru-RU" dirty="0" smtClean="0">
                <a:latin typeface="Times New Roman" pitchFamily="18" charset="0"/>
                <a:cs typeface="Times New Roman" pitchFamily="18" charset="0"/>
              </a:rPr>
              <a:t>Среди регионов мира</a:t>
            </a:r>
            <a:endParaRPr lang="en-US" dirty="0">
              <a:latin typeface="Times New Roman" pitchFamily="18" charset="0"/>
              <a:cs typeface="Times New Roman" pitchFamily="18" charset="0"/>
            </a:endParaRPr>
          </a:p>
        </p:txBody>
      </p:sp>
      <p:sp>
        <p:nvSpPr>
          <p:cNvPr id="3" name="Прямоугольник 2"/>
          <p:cNvSpPr/>
          <p:nvPr/>
        </p:nvSpPr>
        <p:spPr>
          <a:xfrm>
            <a:off x="428596" y="428604"/>
            <a:ext cx="8429684" cy="1200329"/>
          </a:xfrm>
          <a:prstGeom prst="rect">
            <a:avLst/>
          </a:prstGeom>
        </p:spPr>
        <p:txBody>
          <a:bodyPr wrap="square">
            <a:spAutoFit/>
          </a:bodyPr>
          <a:lstStyle/>
          <a:p>
            <a:pPr algn="just"/>
            <a:r>
              <a:rPr lang="ru-RU" sz="2400" b="1" dirty="0" smtClean="0">
                <a:latin typeface="Times New Roman" pitchFamily="18" charset="0"/>
                <a:cs typeface="Times New Roman" pitchFamily="18" charset="0"/>
              </a:rPr>
              <a:t>Обеспеченность</a:t>
            </a:r>
            <a:r>
              <a:rPr lang="ru-RU" sz="2400" dirty="0" smtClean="0">
                <a:latin typeface="Times New Roman" pitchFamily="18" charset="0"/>
                <a:cs typeface="Times New Roman" pitchFamily="18" charset="0"/>
              </a:rPr>
              <a:t> водными ресурсами определяется </a:t>
            </a:r>
            <a:r>
              <a:rPr lang="ru-RU" sz="2400" i="1" dirty="0" smtClean="0">
                <a:latin typeface="Times New Roman" pitchFamily="18" charset="0"/>
                <a:cs typeface="Times New Roman" pitchFamily="18" charset="0"/>
              </a:rPr>
              <a:t>запасами воды в расчете на одного человека </a:t>
            </a:r>
            <a:r>
              <a:rPr lang="ru-RU" sz="2400" dirty="0" smtClean="0">
                <a:latin typeface="Times New Roman" pitchFamily="18" charset="0"/>
                <a:cs typeface="Times New Roman" pitchFamily="18" charset="0"/>
              </a:rPr>
              <a:t>и </a:t>
            </a:r>
            <a:r>
              <a:rPr lang="ru-RU" sz="2400" i="1" dirty="0" smtClean="0">
                <a:latin typeface="Times New Roman" pitchFamily="18" charset="0"/>
                <a:cs typeface="Times New Roman" pitchFamily="18" charset="0"/>
              </a:rPr>
              <a:t>запасами воды в расчете на один квадратный километр</a:t>
            </a:r>
            <a:endParaRPr lang="ru-RU" sz="2400" dirty="0">
              <a:latin typeface="Times New Roman" pitchFamily="18" charset="0"/>
              <a:cs typeface="Times New Roman" pitchFamily="18" charset="0"/>
            </a:endParaRPr>
          </a:p>
        </p:txBody>
      </p:sp>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pic>
        <p:nvPicPr>
          <p:cNvPr id="7" name="Picture 2" descr="Мировые водные ресурсы - All-5.ru"/>
          <p:cNvPicPr>
            <a:picLocks noChangeAspect="1" noChangeArrowheads="1"/>
          </p:cNvPicPr>
          <p:nvPr/>
        </p:nvPicPr>
        <p:blipFill>
          <a:blip r:embed="rId2"/>
          <a:srcRect/>
          <a:stretch>
            <a:fillRect/>
          </a:stretch>
        </p:blipFill>
        <p:spPr bwMode="auto">
          <a:xfrm>
            <a:off x="928662" y="1571612"/>
            <a:ext cx="7159486" cy="3723374"/>
          </a:xfrm>
          <a:prstGeom prst="rect">
            <a:avLst/>
          </a:prstGeom>
          <a:noFill/>
        </p:spPr>
      </p:pic>
      <p:sp>
        <p:nvSpPr>
          <p:cNvPr id="8" name="Прямоугольник 7"/>
          <p:cNvSpPr/>
          <p:nvPr/>
        </p:nvSpPr>
        <p:spPr>
          <a:xfrm>
            <a:off x="357158" y="5286388"/>
            <a:ext cx="8358214" cy="1015663"/>
          </a:xfrm>
          <a:prstGeom prst="rect">
            <a:avLst/>
          </a:prstGeom>
        </p:spPr>
        <p:txBody>
          <a:bodyPr wrap="square">
            <a:spAutoFit/>
          </a:bodyPr>
          <a:lstStyle/>
          <a:p>
            <a:pPr indent="450850" algn="just"/>
            <a:r>
              <a:rPr lang="ru-RU" sz="2000" dirty="0" smtClean="0">
                <a:latin typeface="Times New Roman" pitchFamily="18" charset="0"/>
                <a:cs typeface="Times New Roman" pitchFamily="18" charset="0"/>
              </a:rPr>
              <a:t>Среди регионов мира водой наиболее обеспечены Австралия и Океания – 83 тыс. м</a:t>
            </a:r>
            <a:r>
              <a:rPr lang="en-US" sz="2000" dirty="0" smtClean="0">
                <a:latin typeface="Times New Roman" pitchFamily="18" charset="0"/>
                <a:cs typeface="Times New Roman" pitchFamily="18" charset="0"/>
              </a:rPr>
              <a:t>³</a:t>
            </a:r>
            <a:r>
              <a:rPr lang="ru-RU" sz="2000" dirty="0" smtClean="0">
                <a:latin typeface="Times New Roman" pitchFamily="18" charset="0"/>
                <a:cs typeface="Times New Roman" pitchFamily="18" charset="0"/>
              </a:rPr>
              <a:t> на человека в год. Это связано не столько с обилием воды, сколько с малонаселенностью этой части планеты.</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57158" y="357166"/>
            <a:ext cx="8501122" cy="6072230"/>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428596" y="428604"/>
            <a:ext cx="8286808" cy="1631216"/>
          </a:xfrm>
          <a:prstGeom prst="rect">
            <a:avLst/>
          </a:prstGeom>
        </p:spPr>
        <p:txBody>
          <a:bodyPr wrap="square">
            <a:spAutoFit/>
          </a:bodyPr>
          <a:lstStyle/>
          <a:p>
            <a:pPr indent="450850" algn="just"/>
            <a:r>
              <a:rPr lang="ru-RU" sz="2000" dirty="0" smtClean="0">
                <a:latin typeface="Times New Roman" pitchFamily="18" charset="0"/>
                <a:cs typeface="Times New Roman" pitchFamily="18" charset="0"/>
              </a:rPr>
              <a:t>К наиболее обеспеченным водными ресурсами странам мира относятся Суринам, Габон, Канада, Новая Зеландия, Норвегия.</a:t>
            </a:r>
          </a:p>
          <a:p>
            <a:pPr indent="450850" algn="just"/>
            <a:r>
              <a:rPr lang="ru-RU" sz="2000" dirty="0" smtClean="0">
                <a:latin typeface="Times New Roman" pitchFamily="18" charset="0"/>
                <a:cs typeface="Times New Roman" pitchFamily="18" charset="0"/>
              </a:rPr>
              <a:t> Страны, ощущающие дефицит </a:t>
            </a:r>
            <a:r>
              <a:rPr lang="ru-RU" sz="2000" dirty="0" err="1" smtClean="0">
                <a:latin typeface="Times New Roman" pitchFamily="18" charset="0"/>
                <a:cs typeface="Times New Roman" pitchFamily="18" charset="0"/>
              </a:rPr>
              <a:t>преснойводы</a:t>
            </a:r>
            <a:r>
              <a:rPr lang="ru-RU" sz="2000" dirty="0" smtClean="0">
                <a:latin typeface="Times New Roman" pitchFamily="18" charset="0"/>
                <a:cs typeface="Times New Roman" pitchFamily="18" charset="0"/>
              </a:rPr>
              <a:t>: Кувейт, Ливия, Саудовская Аравия, Израиль, Египет. Во многих из этих стран используются установки по опреснению морской воды. </a:t>
            </a:r>
            <a:endParaRPr lang="ru-RU" sz="2000" dirty="0">
              <a:latin typeface="Times New Roman" pitchFamily="18" charset="0"/>
              <a:cs typeface="Times New Roman" pitchFamily="18" charset="0"/>
            </a:endParaRPr>
          </a:p>
        </p:txBody>
      </p:sp>
      <p:pic>
        <p:nvPicPr>
          <p:cNvPr id="8" name="Picture 2"/>
          <p:cNvPicPr>
            <a:picLocks noChangeAspect="1" noChangeArrowheads="1"/>
          </p:cNvPicPr>
          <p:nvPr/>
        </p:nvPicPr>
        <p:blipFill>
          <a:blip r:embed="rId2"/>
          <a:srcRect/>
          <a:stretch>
            <a:fillRect/>
          </a:stretch>
        </p:blipFill>
        <p:spPr bwMode="auto">
          <a:xfrm>
            <a:off x="1000100" y="2000240"/>
            <a:ext cx="7321582" cy="4344378"/>
          </a:xfrm>
          <a:prstGeom prst="rect">
            <a:avLst/>
          </a:prstGeom>
          <a:noFill/>
          <a:ln w="9525">
            <a:noFill/>
            <a:miter lim="800000"/>
            <a:headEnd/>
            <a:tailEnd/>
          </a:ln>
        </p:spPr>
      </p:pic>
      <p:sp>
        <p:nvSpPr>
          <p:cNvPr id="9"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215106"/>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785786" y="428604"/>
            <a:ext cx="7643866" cy="400110"/>
          </a:xfrm>
          <a:prstGeom prst="rect">
            <a:avLst/>
          </a:prstGeom>
        </p:spPr>
        <p:txBody>
          <a:bodyPr wrap="square">
            <a:spAutoFit/>
          </a:bodyPr>
          <a:lstStyle/>
          <a:p>
            <a:pPr algn="ctr"/>
            <a:r>
              <a:rPr lang="ru-RU" sz="2000" b="1" u="sng" dirty="0" smtClean="0">
                <a:latin typeface="Times New Roman" pitchFamily="18" charset="0"/>
                <a:cs typeface="Times New Roman" pitchFamily="18" charset="0"/>
              </a:rPr>
              <a:t>Водные </a:t>
            </a:r>
            <a:r>
              <a:rPr lang="ru-RU" sz="2000" b="1" u="sng" dirty="0">
                <a:latin typeface="Times New Roman" pitchFamily="18" charset="0"/>
                <a:cs typeface="Times New Roman" pitchFamily="18" charset="0"/>
              </a:rPr>
              <a:t>ресурсы Республики Беларусь и их оценка</a:t>
            </a:r>
            <a:endParaRPr lang="ru-RU" sz="2000" u="sng" dirty="0">
              <a:latin typeface="Times New Roman" pitchFamily="18" charset="0"/>
              <a:cs typeface="Times New Roman" pitchFamily="18" charset="0"/>
            </a:endParaRPr>
          </a:p>
        </p:txBody>
      </p:sp>
      <p:sp>
        <p:nvSpPr>
          <p:cNvPr id="3" name="Прямоугольник 2"/>
          <p:cNvSpPr/>
          <p:nvPr/>
        </p:nvSpPr>
        <p:spPr>
          <a:xfrm>
            <a:off x="357158" y="785794"/>
            <a:ext cx="8429684" cy="2246769"/>
          </a:xfrm>
          <a:prstGeom prst="rect">
            <a:avLst/>
          </a:prstGeom>
        </p:spPr>
        <p:txBody>
          <a:bodyPr wrap="square">
            <a:spAutoFit/>
          </a:bodyPr>
          <a:lstStyle/>
          <a:p>
            <a:pPr algn="just"/>
            <a:r>
              <a:rPr lang="ru-RU" sz="2000" dirty="0">
                <a:latin typeface="Times New Roman" pitchFamily="18" charset="0"/>
                <a:cs typeface="Times New Roman" pitchFamily="18" charset="0"/>
              </a:rPr>
              <a:t>Ресурсы поверхностных вод Беларуси оцениваются в 58 км</a:t>
            </a:r>
            <a:r>
              <a:rPr lang="ru-RU" sz="2000" baseline="30000" dirty="0">
                <a:latin typeface="Times New Roman" pitchFamily="18" charset="0"/>
                <a:cs typeface="Times New Roman" pitchFamily="18" charset="0"/>
              </a:rPr>
              <a:t>3 </a:t>
            </a:r>
            <a:r>
              <a:rPr lang="ru-RU" sz="2000" dirty="0">
                <a:latin typeface="Times New Roman" pitchFamily="18" charset="0"/>
                <a:cs typeface="Times New Roman" pitchFamily="18" charset="0"/>
              </a:rPr>
              <a:t>в </a:t>
            </a:r>
            <a:r>
              <a:rPr lang="ru-RU" sz="2000" dirty="0" smtClean="0">
                <a:latin typeface="Times New Roman" pitchFamily="18" charset="0"/>
                <a:cs typeface="Times New Roman" pitchFamily="18" charset="0"/>
              </a:rPr>
              <a:t>год(из них 36,4 км</a:t>
            </a:r>
            <a:r>
              <a:rPr lang="ru-RU" sz="2000" baseline="30000" dirty="0" smtClean="0">
                <a:latin typeface="Times New Roman" pitchFamily="18" charset="0"/>
                <a:cs typeface="Times New Roman" pitchFamily="18" charset="0"/>
              </a:rPr>
              <a:t>3 </a:t>
            </a:r>
            <a:r>
              <a:rPr lang="ru-RU" sz="2000" dirty="0" smtClean="0">
                <a:latin typeface="Times New Roman" pitchFamily="18" charset="0"/>
                <a:cs typeface="Times New Roman" pitchFamily="18" charset="0"/>
              </a:rPr>
              <a:t>в год - ресурсы речных вод), </a:t>
            </a:r>
            <a:r>
              <a:rPr lang="ru-RU" sz="2000" dirty="0">
                <a:latin typeface="Times New Roman" pitchFamily="18" charset="0"/>
                <a:cs typeface="Times New Roman" pitchFamily="18" charset="0"/>
              </a:rPr>
              <a:t>по этому показателю она занимает восьмое место среди стран СНГ (1,2 % общего стока). Большая часть речного стока формируется в пределах Беларуси, приток воды с территории соседних государств (России и Украины) равен 21,6 км</a:t>
            </a:r>
            <a:r>
              <a:rPr lang="ru-RU" sz="2000" baseline="30000" dirty="0">
                <a:latin typeface="Times New Roman" pitchFamily="18" charset="0"/>
                <a:cs typeface="Times New Roman" pitchFamily="18" charset="0"/>
              </a:rPr>
              <a:t>3</a:t>
            </a:r>
            <a:r>
              <a:rPr lang="ru-RU" sz="2000" dirty="0">
                <a:latin typeface="Times New Roman" pitchFamily="18" charset="0"/>
                <a:cs typeface="Times New Roman" pitchFamily="18" charset="0"/>
              </a:rPr>
              <a:t>, или 36 %. </a:t>
            </a:r>
            <a:r>
              <a:rPr lang="ru-RU" sz="2000" dirty="0" smtClean="0">
                <a:latin typeface="Times New Roman" pitchFamily="18" charset="0"/>
                <a:cs typeface="Times New Roman" pitchFamily="18" charset="0"/>
              </a:rPr>
              <a:t>Удельная </a:t>
            </a:r>
            <a:r>
              <a:rPr lang="ru-RU" sz="2000" dirty="0">
                <a:latin typeface="Times New Roman" pitchFamily="18" charset="0"/>
                <a:cs typeface="Times New Roman" pitchFamily="18" charset="0"/>
              </a:rPr>
              <a:t>обеспеченность стоком речных вод в Беларуси несколько выше, чем в среднем по странам СНГ, и составляет 279,4 тыс. м</a:t>
            </a:r>
            <a:r>
              <a:rPr lang="ru-RU" sz="2000" baseline="30000" dirty="0">
                <a:latin typeface="Times New Roman" pitchFamily="18" charset="0"/>
                <a:cs typeface="Times New Roman" pitchFamily="18" charset="0"/>
              </a:rPr>
              <a:t>3</a:t>
            </a:r>
            <a:r>
              <a:rPr lang="ru-RU" sz="2000" dirty="0">
                <a:latin typeface="Times New Roman" pitchFamily="18" charset="0"/>
                <a:cs typeface="Times New Roman" pitchFamily="18" charset="0"/>
              </a:rPr>
              <a:t> в год на 1км</a:t>
            </a:r>
            <a:r>
              <a:rPr lang="ru-RU" sz="2000" baseline="30000" dirty="0">
                <a:latin typeface="Times New Roman" pitchFamily="18" charset="0"/>
                <a:cs typeface="Times New Roman" pitchFamily="18" charset="0"/>
              </a:rPr>
              <a:t>2</a:t>
            </a:r>
            <a:r>
              <a:rPr lang="ru-RU" sz="2000" dirty="0">
                <a:latin typeface="Times New Roman" pitchFamily="18" charset="0"/>
                <a:cs typeface="Times New Roman" pitchFamily="18" charset="0"/>
              </a:rPr>
              <a:t>.</a:t>
            </a:r>
          </a:p>
        </p:txBody>
      </p:sp>
      <p:pic>
        <p:nvPicPr>
          <p:cNvPr id="34818" name="Picture 2" descr="http://player.myshared.ru/800844/data/images/img21.jpg"/>
          <p:cNvPicPr>
            <a:picLocks noChangeAspect="1" noChangeArrowheads="1"/>
          </p:cNvPicPr>
          <p:nvPr/>
        </p:nvPicPr>
        <p:blipFill>
          <a:blip r:embed="rId2"/>
          <a:srcRect/>
          <a:stretch>
            <a:fillRect/>
          </a:stretch>
        </p:blipFill>
        <p:spPr bwMode="auto">
          <a:xfrm>
            <a:off x="2000232" y="2937695"/>
            <a:ext cx="5386071" cy="3460699"/>
          </a:xfrm>
          <a:prstGeom prst="rect">
            <a:avLst/>
          </a:prstGeom>
          <a:noFill/>
        </p:spPr>
      </p:pic>
      <p:sp>
        <p:nvSpPr>
          <p:cNvPr id="6"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357166"/>
            <a:ext cx="8572560"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smtClean="0">
              <a:latin typeface="Times New Roman" pitchFamily="18" charset="0"/>
              <a:cs typeface="Times New Roman" pitchFamily="18" charset="0"/>
            </a:endParaRPr>
          </a:p>
          <a:p>
            <a:endParaRPr lang="ru-RU" sz="2400" dirty="0" smtClean="0">
              <a:latin typeface="Times New Roman" pitchFamily="18" charset="0"/>
              <a:cs typeface="Times New Roman" pitchFamily="18" charset="0"/>
            </a:endParaRPr>
          </a:p>
          <a:p>
            <a:pPr algn="just"/>
            <a:r>
              <a:rPr lang="ru-RU" sz="2400" dirty="0" smtClean="0">
                <a:solidFill>
                  <a:schemeClr val="tx1"/>
                </a:solidFill>
                <a:latin typeface="Times New Roman" pitchFamily="18" charset="0"/>
                <a:cs typeface="Times New Roman" pitchFamily="18" charset="0"/>
              </a:rPr>
              <a:t>Реки страны принадлежат к бассейнам двух морей — Черного и Балтийского, соответственно 56 % и 44 % площади водосбора. Из общего числа рек и ручьев (20,8 тыс.) суммарной протяженностью 90,6 тыс. км абсолютное большинство водотоков относится к малым равнинным рекам.</a:t>
            </a:r>
            <a:endParaRPr lang="ru-RU" sz="2400" dirty="0">
              <a:solidFill>
                <a:schemeClr val="tx1"/>
              </a:solidFill>
              <a:latin typeface="Times New Roman" pitchFamily="18" charset="0"/>
              <a:cs typeface="Times New Roman" pitchFamily="18" charset="0"/>
            </a:endParaRPr>
          </a:p>
        </p:txBody>
      </p:sp>
      <p:sp>
        <p:nvSpPr>
          <p:cNvPr id="2" name="Прямоугольник 1"/>
          <p:cNvSpPr/>
          <p:nvPr/>
        </p:nvSpPr>
        <p:spPr>
          <a:xfrm>
            <a:off x="357158" y="428604"/>
            <a:ext cx="8358246" cy="2308324"/>
          </a:xfrm>
          <a:prstGeom prst="rect">
            <a:avLst/>
          </a:prstGeom>
        </p:spPr>
        <p:txBody>
          <a:bodyPr wrap="square">
            <a:spAutoFit/>
          </a:bodyPr>
          <a:lstStyle/>
          <a:p>
            <a:pPr algn="just"/>
            <a:r>
              <a:rPr lang="ru-RU" sz="2400" dirty="0" smtClean="0">
                <a:latin typeface="Times New Roman" pitchFamily="18" charset="0"/>
                <a:cs typeface="Times New Roman" pitchFamily="18" charset="0"/>
              </a:rPr>
              <a:t>По обеспеченности водными ресурсами Беларусь находится в благоприятных условиях. Имеющиеся ресурсы природных вод вполне достаточны для удовлетворения как современных, так и перспективных потребностей страны в </a:t>
            </a:r>
            <a:r>
              <a:rPr lang="ru-RU" sz="2400" dirty="0" err="1" smtClean="0">
                <a:latin typeface="Times New Roman" pitchFamily="18" charset="0"/>
                <a:cs typeface="Times New Roman" pitchFamily="18" charset="0"/>
              </a:rPr>
              <a:t>воде.Однако</a:t>
            </a:r>
            <a:r>
              <a:rPr lang="ru-RU" sz="2400" dirty="0" smtClean="0">
                <a:latin typeface="Times New Roman" pitchFamily="18" charset="0"/>
                <a:cs typeface="Times New Roman" pitchFamily="18" charset="0"/>
              </a:rPr>
              <a:t>, для территории республики характерна дифференциальная неоднородность.</a:t>
            </a:r>
            <a:endParaRPr lang="ru-RU" sz="2400" dirty="0">
              <a:latin typeface="Times New Roman" pitchFamily="18" charset="0"/>
              <a:cs typeface="Times New Roman" pitchFamily="18" charset="0"/>
            </a:endParaRPr>
          </a:p>
        </p:txBody>
      </p:sp>
      <p:sp>
        <p:nvSpPr>
          <p:cNvPr id="4"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
        <p:nvSpPr>
          <p:cNvPr id="2049" name="Rectangle 1"/>
          <p:cNvSpPr>
            <a:spLocks noChangeArrowheads="1"/>
          </p:cNvSpPr>
          <p:nvPr/>
        </p:nvSpPr>
        <p:spPr bwMode="auto">
          <a:xfrm>
            <a:off x="357158" y="4786322"/>
            <a:ext cx="8429684"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Статус достаточно крупных рек, длина которых более 500 км, имеют только семь рек — Западная Двина, Неман, </a:t>
            </a:r>
            <a:r>
              <a:rPr kumimoji="0" lang="ru-RU" sz="24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Вилия</a:t>
            </a:r>
            <a:r>
              <a:rPr kumimoji="0" lang="ru-RU"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(бассейн Балтийского моря), Днепр, Березина, </a:t>
            </a:r>
            <a:r>
              <a:rPr kumimoji="0" lang="ru-RU" sz="24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Сож</a:t>
            </a:r>
            <a:r>
              <a:rPr kumimoji="0" lang="ru-RU"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и Припять (бассейн Черного моря).</a:t>
            </a:r>
            <a:r>
              <a:rPr kumimoji="0" lang="ru-RU" sz="2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57158" y="357166"/>
            <a:ext cx="8429684"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571480"/>
            <a:ext cx="8215370" cy="3786214"/>
          </a:xfrm>
          <a:prstGeom prst="rect">
            <a:avLst/>
          </a:prstGeom>
        </p:spPr>
        <p:txBody>
          <a:bodyPr wrap="square">
            <a:spAutoFit/>
          </a:bodyPr>
          <a:lstStyle/>
          <a:p>
            <a:pPr algn="just"/>
            <a:r>
              <a:rPr lang="ru-RU" sz="2400" dirty="0" smtClean="0">
                <a:latin typeface="Times New Roman" pitchFamily="18" charset="0"/>
                <a:cs typeface="Times New Roman" pitchFamily="18" charset="0"/>
              </a:rPr>
              <a:t>Ресурсы поверхностных вод включают также озера и водохранилища. В пределах границы Беларуси насчитывается около 11 тыс. озер. Наиболее богата озерами северная часть страны — Белорусское </a:t>
            </a:r>
            <a:r>
              <a:rPr lang="ru-RU" sz="2400" dirty="0" err="1" smtClean="0">
                <a:latin typeface="Times New Roman" pitchFamily="18" charset="0"/>
                <a:cs typeface="Times New Roman" pitchFamily="18" charset="0"/>
              </a:rPr>
              <a:t>Поозерье</a:t>
            </a:r>
            <a:r>
              <a:rPr lang="ru-RU" sz="2400" dirty="0" smtClean="0">
                <a:latin typeface="Times New Roman" pitchFamily="18" charset="0"/>
                <a:cs typeface="Times New Roman" pitchFamily="18" charset="0"/>
              </a:rPr>
              <a:t>. Многие озера расположены близко одно от другого или соединены одним водотоком и образуют группы — </a:t>
            </a:r>
            <a:r>
              <a:rPr lang="ru-RU" sz="2400" dirty="0" err="1" smtClean="0">
                <a:latin typeface="Times New Roman" pitchFamily="18" charset="0"/>
                <a:cs typeface="Times New Roman" pitchFamily="18" charset="0"/>
              </a:rPr>
              <a:t>Нарочанскую</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Браславскую</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Ушачскую</a:t>
            </a:r>
            <a:r>
              <a:rPr lang="ru-RU" sz="2400" dirty="0" smtClean="0">
                <a:latin typeface="Times New Roman" pitchFamily="18" charset="0"/>
                <a:cs typeface="Times New Roman" pitchFamily="18" charset="0"/>
              </a:rPr>
              <a:t> и др. Самые крупные из озер: Нарочь (площадь зеркала воды 79,6 км</a:t>
            </a:r>
            <a:r>
              <a:rPr lang="ru-RU" sz="2400" baseline="30000" dirty="0" smtClean="0">
                <a:latin typeface="Times New Roman" pitchFamily="18" charset="0"/>
                <a:cs typeface="Times New Roman" pitchFamily="18" charset="0"/>
              </a:rPr>
              <a:t>2</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Освейское</a:t>
            </a:r>
            <a:r>
              <a:rPr lang="ru-RU" sz="2400" dirty="0" smtClean="0">
                <a:latin typeface="Times New Roman" pitchFamily="18" charset="0"/>
                <a:cs typeface="Times New Roman" pitchFamily="18" charset="0"/>
              </a:rPr>
              <a:t> (52,8 км</a:t>
            </a:r>
            <a:r>
              <a:rPr lang="ru-RU" sz="2400" baseline="30000" dirty="0" smtClean="0">
                <a:latin typeface="Times New Roman" pitchFamily="18" charset="0"/>
                <a:cs typeface="Times New Roman" pitchFamily="18" charset="0"/>
              </a:rPr>
              <a:t>2</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Лукомское</a:t>
            </a:r>
            <a:r>
              <a:rPr lang="ru-RU" sz="2400" dirty="0" smtClean="0">
                <a:latin typeface="Times New Roman" pitchFamily="18" charset="0"/>
                <a:cs typeface="Times New Roman" pitchFamily="18" charset="0"/>
              </a:rPr>
              <a:t> (37,7 км</a:t>
            </a:r>
            <a:r>
              <a:rPr lang="ru-RU" sz="2400" baseline="30000" dirty="0" smtClean="0">
                <a:latin typeface="Times New Roman" pitchFamily="18" charset="0"/>
                <a:cs typeface="Times New Roman" pitchFamily="18" charset="0"/>
              </a:rPr>
              <a:t>2</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Дривяты</a:t>
            </a:r>
            <a:r>
              <a:rPr lang="ru-RU" sz="2400" dirty="0" smtClean="0">
                <a:latin typeface="Times New Roman" pitchFamily="18" charset="0"/>
                <a:cs typeface="Times New Roman" pitchFamily="18" charset="0"/>
              </a:rPr>
              <a:t> (36,1 км</a:t>
            </a:r>
            <a:r>
              <a:rPr lang="ru-RU" sz="2400" baseline="30000" dirty="0" smtClean="0">
                <a:latin typeface="Times New Roman" pitchFamily="18" charset="0"/>
                <a:cs typeface="Times New Roman" pitchFamily="18" charset="0"/>
              </a:rPr>
              <a:t>2</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Нещердо</a:t>
            </a:r>
            <a:r>
              <a:rPr lang="ru-RU"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Снуды</a:t>
            </a:r>
            <a:r>
              <a:rPr lang="ru-RU" sz="2400" dirty="0" smtClean="0">
                <a:latin typeface="Times New Roman" pitchFamily="18" charset="0"/>
                <a:cs typeface="Times New Roman" pitchFamily="18" charset="0"/>
              </a:rPr>
              <a:t>, Свирь. </a:t>
            </a:r>
            <a:endParaRPr lang="ru-RU" sz="2400" dirty="0">
              <a:latin typeface="Times New Roman" pitchFamily="18" charset="0"/>
              <a:cs typeface="Times New Roman" pitchFamily="18" charset="0"/>
            </a:endParaRPr>
          </a:p>
        </p:txBody>
      </p:sp>
      <p:sp>
        <p:nvSpPr>
          <p:cNvPr id="3" name="Прямоугольник 2"/>
          <p:cNvSpPr/>
          <p:nvPr/>
        </p:nvSpPr>
        <p:spPr>
          <a:xfrm>
            <a:off x="500034" y="4500570"/>
            <a:ext cx="8215370" cy="1938992"/>
          </a:xfrm>
          <a:prstGeom prst="rect">
            <a:avLst/>
          </a:prstGeom>
        </p:spPr>
        <p:txBody>
          <a:bodyPr wrap="square">
            <a:spAutoFit/>
          </a:bodyPr>
          <a:lstStyle/>
          <a:p>
            <a:pPr algn="just"/>
            <a:r>
              <a:rPr lang="ru-RU" sz="2400" dirty="0" smtClean="0">
                <a:latin typeface="Times New Roman" pitchFamily="18" charset="0"/>
                <a:cs typeface="Times New Roman" pitchFamily="18" charset="0"/>
              </a:rPr>
              <a:t>Область Белорусского Полесья занимает обширную низменную заболоченную равнину с многочисленными мелководными озёрами-разливами, а также </a:t>
            </a:r>
            <a:r>
              <a:rPr lang="ru-RU" sz="2400" dirty="0" err="1" smtClean="0">
                <a:latin typeface="Times New Roman" pitchFamily="18" charset="0"/>
                <a:cs typeface="Times New Roman" pitchFamily="18" charset="0"/>
              </a:rPr>
              <a:t>среднеглубокими</a:t>
            </a:r>
            <a:r>
              <a:rPr lang="ru-RU" sz="2400" dirty="0" smtClean="0">
                <a:latin typeface="Times New Roman" pitchFamily="18" charset="0"/>
                <a:cs typeface="Times New Roman" pitchFamily="18" charset="0"/>
              </a:rPr>
              <a:t> карстовыми, протянувшуюся вдоль долины р. Припяти от Западного Буга на западе до р. </a:t>
            </a:r>
            <a:r>
              <a:rPr lang="ru-RU" sz="2400" dirty="0" err="1" smtClean="0">
                <a:latin typeface="Times New Roman" pitchFamily="18" charset="0"/>
                <a:cs typeface="Times New Roman" pitchFamily="18" charset="0"/>
              </a:rPr>
              <a:t>Сож</a:t>
            </a:r>
            <a:r>
              <a:rPr lang="ru-RU" sz="2400" dirty="0" smtClean="0">
                <a:latin typeface="Times New Roman" pitchFamily="18" charset="0"/>
                <a:cs typeface="Times New Roman" pitchFamily="18" charset="0"/>
              </a:rPr>
              <a:t> на востоке.</a:t>
            </a:r>
            <a:endParaRPr lang="ru-RU" sz="2400" dirty="0">
              <a:latin typeface="Times New Roman" pitchFamily="18" charset="0"/>
              <a:cs typeface="Times New Roman" pitchFamily="18" charset="0"/>
            </a:endParaRPr>
          </a:p>
        </p:txBody>
      </p:sp>
      <p:sp>
        <p:nvSpPr>
          <p:cNvPr id="5" name="TextBox 1"/>
          <p:cNvSpPr txBox="1">
            <a:spLocks noChangeArrowheads="1"/>
          </p:cNvSpPr>
          <p:nvPr/>
        </p:nvSpPr>
        <p:spPr bwMode="auto">
          <a:xfrm>
            <a:off x="4065588"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Инфографика. Водные ресурсы Беларуси/Разное - Беларусь. БЕЛТА - Фотохроника Беларуси. Фотоновости. Архивные фото"/>
          <p:cNvPicPr>
            <a:picLocks noChangeAspect="1" noChangeArrowheads="1"/>
          </p:cNvPicPr>
          <p:nvPr/>
        </p:nvPicPr>
        <p:blipFill>
          <a:blip r:embed="rId2"/>
          <a:srcRect/>
          <a:stretch>
            <a:fillRect/>
          </a:stretch>
        </p:blipFill>
        <p:spPr bwMode="auto">
          <a:xfrm>
            <a:off x="1214414" y="500042"/>
            <a:ext cx="6500858" cy="5696821"/>
          </a:xfrm>
          <a:prstGeom prst="rect">
            <a:avLst/>
          </a:prstGeom>
          <a:noFill/>
        </p:spPr>
      </p:pic>
      <p:sp>
        <p:nvSpPr>
          <p:cNvPr id="3" name="TextBox 1"/>
          <p:cNvSpPr txBox="1">
            <a:spLocks noChangeArrowheads="1"/>
          </p:cNvSpPr>
          <p:nvPr/>
        </p:nvSpPr>
        <p:spPr bwMode="auto">
          <a:xfrm>
            <a:off x="3857620" y="6215082"/>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000108"/>
            <a:ext cx="8183880" cy="3608282"/>
          </a:xfrm>
        </p:spPr>
        <p:txBody>
          <a:bodyPr>
            <a:normAutofit fontScale="90000"/>
          </a:bodyPr>
          <a:lstStyle/>
          <a:p>
            <a:pPr algn="ctr"/>
            <a:r>
              <a:rPr lang="ru-RU" sz="4900" i="1" dirty="0" smtClean="0">
                <a:solidFill>
                  <a:schemeClr val="tx1"/>
                </a:solidFill>
                <a:effectLst/>
                <a:latin typeface="Times New Roman" pitchFamily="18" charset="0"/>
                <a:cs typeface="Times New Roman" pitchFamily="18" charset="0"/>
              </a:rPr>
              <a:t>Водные ресурсы, </a:t>
            </a:r>
            <a:r>
              <a:rPr lang="ru-RU" sz="4900" i="1" dirty="0" smtClean="0">
                <a:effectLst/>
                <a:latin typeface="Times New Roman" pitchFamily="18" charset="0"/>
                <a:cs typeface="Times New Roman" pitchFamily="18" charset="0"/>
              </a:rPr>
              <a:t> </a:t>
            </a:r>
            <a:r>
              <a:rPr lang="ru-RU" sz="4900" i="1" dirty="0" smtClean="0">
                <a:solidFill>
                  <a:schemeClr val="tx1"/>
                </a:solidFill>
                <a:effectLst/>
                <a:latin typeface="Times New Roman" pitchFamily="18" charset="0"/>
                <a:cs typeface="Times New Roman" pitchFamily="18" charset="0"/>
              </a:rPr>
              <a:t>направления использования и источники их загрязнения. Проблема </a:t>
            </a:r>
            <a:r>
              <a:rPr lang="ru-RU" sz="4900" i="1" dirty="0" err="1" smtClean="0">
                <a:solidFill>
                  <a:schemeClr val="tx1"/>
                </a:solidFill>
                <a:effectLst/>
                <a:latin typeface="Times New Roman" pitchFamily="18" charset="0"/>
                <a:cs typeface="Times New Roman" pitchFamily="18" charset="0"/>
              </a:rPr>
              <a:t>водообеспеченности</a:t>
            </a:r>
            <a:r>
              <a:rPr lang="ru-RU" sz="4900" i="1" dirty="0" smtClean="0">
                <a:solidFill>
                  <a:schemeClr val="tx1"/>
                </a:solidFill>
                <a:effectLst/>
                <a:latin typeface="Times New Roman" pitchFamily="18" charset="0"/>
                <a:cs typeface="Times New Roman" pitchFamily="18" charset="0"/>
              </a:rPr>
              <a:t> в мире. </a:t>
            </a:r>
            <a:r>
              <a:rPr lang="ru-RU" dirty="0" smtClean="0">
                <a:solidFill>
                  <a:schemeClr val="tx1"/>
                </a:solidFill>
                <a:effectLst/>
                <a:latin typeface="Times New Roman" pitchFamily="18" charset="0"/>
                <a:cs typeface="Times New Roman" pitchFamily="18" charset="0"/>
              </a:rPr>
              <a:t/>
            </a:r>
            <a:br>
              <a:rPr lang="ru-RU" dirty="0" smtClean="0">
                <a:solidFill>
                  <a:schemeClr val="tx1"/>
                </a:solidFill>
                <a:effectLst/>
                <a:latin typeface="Times New Roman" pitchFamily="18" charset="0"/>
                <a:cs typeface="Times New Roman" pitchFamily="18" charset="0"/>
              </a:rPr>
            </a:br>
            <a:endParaRPr lang="ru-RU" dirty="0">
              <a:solidFill>
                <a:schemeClr val="tx1"/>
              </a:solidFill>
              <a:effectLst/>
              <a:latin typeface="Times New Roman" pitchFamily="18" charset="0"/>
              <a:cs typeface="Times New Roman" pitchFamily="18" charset="0"/>
            </a:endParaRPr>
          </a:p>
        </p:txBody>
      </p:sp>
      <p:sp>
        <p:nvSpPr>
          <p:cNvPr id="3"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745" name="Rectangle 1"/>
          <p:cNvSpPr>
            <a:spLocks noChangeArrowheads="1"/>
          </p:cNvSpPr>
          <p:nvPr/>
        </p:nvSpPr>
        <p:spPr bwMode="auto">
          <a:xfrm>
            <a:off x="571472" y="500042"/>
            <a:ext cx="7858180" cy="38164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Неравномерность размещения водных ресурсов и внутри годового распределения стока поверхностных вод в определенной мере компенсируется строительством водохранилищ и прудов. Водохранилище — искусственный водоем с полным объемом задержанных водных масс более 1 млн. м</a:t>
            </a:r>
            <a:r>
              <a:rPr kumimoji="0" lang="ru-RU" sz="22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созданный с использованием водонапорных сооружений в долине реки или понижении местности для накопления и сохранения воды, регулирования стока в соответствии с потребностями различных отраслей народного хозяйства. На территории Беларуси сооружено более 140 водохранилищ различного хозяйственного назначения. </a:t>
            </a:r>
            <a:endParaRPr kumimoji="0" lang="ru-RU" sz="2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Прямоугольник 2"/>
          <p:cNvSpPr/>
          <p:nvPr/>
        </p:nvSpPr>
        <p:spPr>
          <a:xfrm>
            <a:off x="500034" y="4500570"/>
            <a:ext cx="8215370" cy="1446550"/>
          </a:xfrm>
          <a:prstGeom prst="rect">
            <a:avLst/>
          </a:prstGeom>
        </p:spPr>
        <p:txBody>
          <a:bodyPr wrap="square">
            <a:spAutoFit/>
          </a:bodyPr>
          <a:lstStyle/>
          <a:p>
            <a:pPr algn="just"/>
            <a:r>
              <a:rPr lang="ru-RU" sz="2200" dirty="0" smtClean="0">
                <a:latin typeface="Times New Roman" pitchFamily="18" charset="0"/>
                <a:cs typeface="Times New Roman" pitchFamily="18" charset="0"/>
              </a:rPr>
              <a:t>К числу искусственных водоемов относятся и пруды, которые аккумулируют местный сток. Их полный объем не превышает 1 млн. м</a:t>
            </a:r>
            <a:r>
              <a:rPr lang="ru-RU" sz="2200" baseline="30000" dirty="0" smtClean="0">
                <a:latin typeface="Times New Roman" pitchFamily="18" charset="0"/>
                <a:cs typeface="Times New Roman" pitchFamily="18" charset="0"/>
              </a:rPr>
              <a:t>3</a:t>
            </a:r>
            <a:r>
              <a:rPr lang="ru-RU" sz="2200" dirty="0" smtClean="0">
                <a:latin typeface="Times New Roman" pitchFamily="18" charset="0"/>
                <a:cs typeface="Times New Roman" pitchFamily="18" charset="0"/>
              </a:rPr>
              <a:t>. Пруды предназначены для местного хозяйственно-бытового </a:t>
            </a:r>
            <a:r>
              <a:rPr lang="ru-RU" sz="2200" dirty="0" err="1" smtClean="0">
                <a:latin typeface="Times New Roman" pitchFamily="18" charset="0"/>
                <a:cs typeface="Times New Roman" pitchFamily="18" charset="0"/>
              </a:rPr>
              <a:t>водообеспечения</a:t>
            </a:r>
            <a:r>
              <a:rPr lang="ru-RU" sz="2200" dirty="0" smtClean="0">
                <a:latin typeface="Times New Roman" pitchFamily="18" charset="0"/>
                <a:cs typeface="Times New Roman" pitchFamily="18" charset="0"/>
              </a:rPr>
              <a:t> и иных целей.</a:t>
            </a:r>
            <a:endParaRPr lang="ru-RU" sz="2200" dirty="0">
              <a:latin typeface="Times New Roman" pitchFamily="18" charset="0"/>
              <a:cs typeface="Times New Roman" pitchFamily="18" charset="0"/>
            </a:endParaRPr>
          </a:p>
        </p:txBody>
      </p:sp>
      <p:sp>
        <p:nvSpPr>
          <p:cNvPr id="4"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57158" y="428604"/>
            <a:ext cx="8358246" cy="6000792"/>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793" name="Rectangle 1"/>
          <p:cNvSpPr>
            <a:spLocks noChangeArrowheads="1"/>
          </p:cNvSpPr>
          <p:nvPr/>
        </p:nvSpPr>
        <p:spPr bwMode="auto">
          <a:xfrm>
            <a:off x="642910" y="428604"/>
            <a:ext cx="807249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Естественные ресурсы пресных подземных вод оцениваются в 15,9 км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год (43,5 млн. м</a:t>
            </a:r>
            <a:r>
              <a:rPr kumimoji="0" lang="ru-RU" sz="2000" b="0"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3</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сутки). Они распространены по всей территории Беларуси на глубинах от 100</a:t>
            </a:r>
            <a:r>
              <a:rPr kumimoji="0" lang="ru-RU"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до 450 м.</a:t>
            </a:r>
            <a:r>
              <a:rPr kumimoji="0" lang="ru-RU"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3" name="Рисунок 2" descr="C:\Users\user\AppData\Local\Temp\Rar$DIa0.210\Ресурсы пресных подземных вод карта.jpg"/>
          <p:cNvPicPr/>
          <p:nvPr/>
        </p:nvPicPr>
        <p:blipFill>
          <a:blip r:embed="rId2" cstate="print"/>
          <a:srcRect t="10391" r="6028" b="6968"/>
          <a:stretch>
            <a:fillRect/>
          </a:stretch>
        </p:blipFill>
        <p:spPr bwMode="auto">
          <a:xfrm>
            <a:off x="1928794" y="1500174"/>
            <a:ext cx="5581650" cy="4848225"/>
          </a:xfrm>
          <a:prstGeom prst="rect">
            <a:avLst/>
          </a:prstGeom>
          <a:noFill/>
          <a:ln w="9525">
            <a:noFill/>
            <a:miter lim="800000"/>
            <a:headEnd/>
            <a:tailEnd/>
          </a:ln>
        </p:spPr>
      </p:pic>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p:cNvSpPr>
            <a:spLocks noGrp="1"/>
          </p:cNvSpPr>
          <p:nvPr>
            <p:ph type="title" idx="4294967295"/>
          </p:nvPr>
        </p:nvSpPr>
        <p:spPr>
          <a:xfrm>
            <a:off x="285720" y="285728"/>
            <a:ext cx="8572560" cy="777875"/>
          </a:xfrm>
          <a:solidFill>
            <a:srgbClr val="FFFFCC"/>
          </a:solidFill>
          <a:ln w="38100">
            <a:solidFill>
              <a:srgbClr val="FF0000"/>
            </a:solidFill>
          </a:ln>
        </p:spPr>
        <p:txBody>
          <a:bodyPr/>
          <a:lstStyle/>
          <a:p>
            <a:pPr algn="ctr"/>
            <a:r>
              <a:rPr lang="ru-RU" sz="3600" b="1" smtClean="0">
                <a:solidFill>
                  <a:srgbClr val="262626"/>
                </a:solidFill>
                <a:latin typeface="Times New Roman" pitchFamily="18" charset="0"/>
                <a:ea typeface="Calibri" pitchFamily="34" charset="0"/>
                <a:cs typeface="Times New Roman" pitchFamily="18" charset="0"/>
              </a:rPr>
              <a:t>загрязнение гидросферы</a:t>
            </a:r>
            <a:endParaRPr lang="ru-RU" sz="3600" smtClean="0">
              <a:latin typeface="Times New Roman" pitchFamily="18" charset="0"/>
              <a:ea typeface="Calibri" pitchFamily="34" charset="0"/>
              <a:cs typeface="Times New Roman" pitchFamily="18" charset="0"/>
            </a:endParaRPr>
          </a:p>
        </p:txBody>
      </p:sp>
      <p:sp>
        <p:nvSpPr>
          <p:cNvPr id="5" name="Содержимое 2"/>
          <p:cNvSpPr txBox="1">
            <a:spLocks/>
          </p:cNvSpPr>
          <p:nvPr/>
        </p:nvSpPr>
        <p:spPr>
          <a:xfrm>
            <a:off x="285720" y="1052513"/>
            <a:ext cx="8572559" cy="5545137"/>
          </a:xfrm>
          <a:prstGeom prst="rect">
            <a:avLst/>
          </a:prstGeom>
          <a:solidFill>
            <a:srgbClr val="CCECFF"/>
          </a:solidFill>
          <a:ln w="38100">
            <a:solidFill>
              <a:srgbClr val="FF0000"/>
            </a:solidFill>
          </a:ln>
        </p:spPr>
        <p:txBody>
          <a:bodyPr/>
          <a:lstStyle/>
          <a:p>
            <a:pPr marL="273050" indent="-273050">
              <a:spcBef>
                <a:spcPts val="575"/>
              </a:spcBef>
              <a:buClr>
                <a:schemeClr val="accent1"/>
              </a:buClr>
              <a:buSzPct val="85000"/>
              <a:buFont typeface="Wingdings 2" pitchFamily="18" charset="2"/>
              <a:buNone/>
            </a:pPr>
            <a:endParaRPr lang="ru-RU" b="1" i="1" u="sng">
              <a:latin typeface="Cambria" pitchFamily="18" charset="0"/>
            </a:endParaRPr>
          </a:p>
          <a:p>
            <a:pPr marL="273050" indent="-273050">
              <a:spcBef>
                <a:spcPts val="575"/>
              </a:spcBef>
              <a:buClr>
                <a:schemeClr val="accent1"/>
              </a:buClr>
              <a:buSzPct val="85000"/>
              <a:buFont typeface="Wingdings 2" pitchFamily="18" charset="2"/>
              <a:buNone/>
            </a:pPr>
            <a:r>
              <a:rPr lang="ru-RU" sz="2400" b="1" i="1" u="sng">
                <a:latin typeface="Cambria" pitchFamily="18" charset="0"/>
              </a:rPr>
              <a:t>Природное:</a:t>
            </a:r>
          </a:p>
          <a:p>
            <a:pPr marL="273050" indent="-273050">
              <a:spcBef>
                <a:spcPts val="575"/>
              </a:spcBef>
              <a:buClr>
                <a:schemeClr val="accent1"/>
              </a:buClr>
              <a:buSzPct val="85000"/>
              <a:buFont typeface="Wingdings 2" pitchFamily="18" charset="2"/>
              <a:buChar char=""/>
            </a:pPr>
            <a:r>
              <a:rPr lang="ru-RU" sz="2400" b="1" i="1">
                <a:solidFill>
                  <a:srgbClr val="000000"/>
                </a:solidFill>
                <a:latin typeface="Times New Roman" pitchFamily="18" charset="0"/>
                <a:ea typeface="Calibri" pitchFamily="34" charset="0"/>
                <a:cs typeface="Times New Roman" pitchFamily="18" charset="0"/>
              </a:rPr>
              <a:t>физическое</a:t>
            </a:r>
            <a:r>
              <a:rPr lang="ru-RU" sz="2400">
                <a:solidFill>
                  <a:srgbClr val="000000"/>
                </a:solidFill>
                <a:latin typeface="Times New Roman" pitchFamily="18" charset="0"/>
                <a:ea typeface="Calibri" pitchFamily="34" charset="0"/>
                <a:cs typeface="Times New Roman" pitchFamily="18" charset="0"/>
              </a:rPr>
              <a:t> (повышение температуры);</a:t>
            </a:r>
          </a:p>
          <a:p>
            <a:pPr marL="273050" indent="-273050">
              <a:spcBef>
                <a:spcPts val="575"/>
              </a:spcBef>
              <a:buClr>
                <a:schemeClr val="accent1"/>
              </a:buClr>
              <a:buSzPct val="85000"/>
              <a:buFont typeface="Wingdings 2" pitchFamily="18" charset="2"/>
              <a:buChar char=""/>
            </a:pPr>
            <a:r>
              <a:rPr lang="ru-RU" sz="2400" b="1" i="1">
                <a:solidFill>
                  <a:srgbClr val="000000"/>
                </a:solidFill>
                <a:latin typeface="Times New Roman" pitchFamily="18" charset="0"/>
                <a:ea typeface="Calibri" pitchFamily="34" charset="0"/>
                <a:cs typeface="Times New Roman" pitchFamily="18" charset="0"/>
              </a:rPr>
              <a:t>химическое</a:t>
            </a:r>
            <a:r>
              <a:rPr lang="ru-RU" sz="2400">
                <a:solidFill>
                  <a:srgbClr val="000000"/>
                </a:solidFill>
                <a:latin typeface="Times New Roman" pitchFamily="18" charset="0"/>
                <a:ea typeface="Calibri" pitchFamily="34" charset="0"/>
                <a:cs typeface="Times New Roman" pitchFamily="18" charset="0"/>
              </a:rPr>
              <a:t> (размыв горных пород);</a:t>
            </a:r>
            <a:endParaRPr lang="ru-RU" sz="2400">
              <a:latin typeface="Times New Roman" pitchFamily="18" charset="0"/>
              <a:ea typeface="Calibri" pitchFamily="34" charset="0"/>
              <a:cs typeface="Times New Roman" pitchFamily="18" charset="0"/>
            </a:endParaRPr>
          </a:p>
          <a:p>
            <a:pPr marL="273050" indent="-273050">
              <a:spcBef>
                <a:spcPts val="575"/>
              </a:spcBef>
              <a:buClr>
                <a:schemeClr val="accent1"/>
              </a:buClr>
              <a:buSzPct val="85000"/>
              <a:buFont typeface="Wingdings 2" pitchFamily="18" charset="2"/>
              <a:buChar char=""/>
            </a:pPr>
            <a:r>
              <a:rPr lang="ru-RU" sz="2400" b="1" i="1">
                <a:solidFill>
                  <a:srgbClr val="000000"/>
                </a:solidFill>
                <a:latin typeface="Times New Roman" pitchFamily="18" charset="0"/>
                <a:ea typeface="Calibri" pitchFamily="34" charset="0"/>
                <a:cs typeface="Times New Roman" pitchFamily="18" charset="0"/>
              </a:rPr>
              <a:t>Биологическое </a:t>
            </a:r>
            <a:r>
              <a:rPr lang="ru-RU" sz="2400">
                <a:solidFill>
                  <a:srgbClr val="000000"/>
                </a:solidFill>
                <a:latin typeface="Times New Roman" pitchFamily="18" charset="0"/>
                <a:ea typeface="Calibri" pitchFamily="34" charset="0"/>
                <a:cs typeface="Times New Roman" pitchFamily="18" charset="0"/>
              </a:rPr>
              <a:t>(микроорганизмы);</a:t>
            </a:r>
          </a:p>
          <a:p>
            <a:pPr marL="273050" indent="-273050">
              <a:spcBef>
                <a:spcPts val="575"/>
              </a:spcBef>
              <a:buClr>
                <a:schemeClr val="accent1"/>
              </a:buClr>
              <a:buSzPct val="85000"/>
            </a:pPr>
            <a:endParaRPr lang="ru-RU" u="sng">
              <a:latin typeface="Times New Roman" pitchFamily="18" charset="0"/>
              <a:ea typeface="Calibri" pitchFamily="34" charset="0"/>
              <a:cs typeface="Times New Roman" pitchFamily="18" charset="0"/>
            </a:endParaRPr>
          </a:p>
          <a:p>
            <a:pPr marL="273050" indent="-273050">
              <a:spcBef>
                <a:spcPts val="575"/>
              </a:spcBef>
              <a:buClr>
                <a:schemeClr val="accent1"/>
              </a:buClr>
              <a:buSzPct val="85000"/>
              <a:buFont typeface="Wingdings 2" pitchFamily="18" charset="2"/>
              <a:buNone/>
            </a:pPr>
            <a:r>
              <a:rPr lang="ru-RU" sz="2400" b="1" i="1" u="sng">
                <a:latin typeface="Times New Roman" pitchFamily="18" charset="0"/>
                <a:ea typeface="Calibri" pitchFamily="34" charset="0"/>
                <a:cs typeface="Times New Roman" pitchFamily="18" charset="0"/>
              </a:rPr>
              <a:t>Антропогенное:</a:t>
            </a:r>
            <a:endParaRPr lang="ru-RU" sz="2400" u="sng">
              <a:latin typeface="Times New Roman" pitchFamily="18" charset="0"/>
              <a:cs typeface="Times New Roman" pitchFamily="18" charset="0"/>
            </a:endParaRPr>
          </a:p>
          <a:p>
            <a:pPr marL="273050" indent="-273050">
              <a:spcBef>
                <a:spcPts val="575"/>
              </a:spcBef>
              <a:buClr>
                <a:schemeClr val="accent1"/>
              </a:buClr>
              <a:buSzPct val="85000"/>
              <a:buFont typeface="Wingdings 2" pitchFamily="18" charset="2"/>
              <a:buChar char=""/>
            </a:pPr>
            <a:r>
              <a:rPr lang="ru-RU" sz="2400">
                <a:latin typeface="Times New Roman" pitchFamily="18" charset="0"/>
                <a:cs typeface="Times New Roman" pitchFamily="18" charset="0"/>
              </a:rPr>
              <a:t>водопотребление (</a:t>
            </a:r>
            <a:r>
              <a:rPr lang="ru-RU" sz="2400">
                <a:solidFill>
                  <a:srgbClr val="000000"/>
                </a:solidFill>
                <a:latin typeface="Times New Roman" pitchFamily="18" charset="0"/>
              </a:rPr>
              <a:t>сельскохозяйственное,</a:t>
            </a:r>
            <a:r>
              <a:rPr lang="ru-RU" sz="2400" b="1">
                <a:solidFill>
                  <a:srgbClr val="000000"/>
                </a:solidFill>
                <a:latin typeface="Times New Roman" pitchFamily="18" charset="0"/>
              </a:rPr>
              <a:t> </a:t>
            </a:r>
            <a:r>
              <a:rPr lang="ru-RU" sz="2400">
                <a:solidFill>
                  <a:srgbClr val="000000"/>
                </a:solidFill>
                <a:latin typeface="Times New Roman" pitchFamily="18" charset="0"/>
              </a:rPr>
              <a:t>промышленное,</a:t>
            </a:r>
            <a:r>
              <a:rPr lang="ru-RU" sz="2400" b="1">
                <a:solidFill>
                  <a:srgbClr val="000000"/>
                </a:solidFill>
                <a:latin typeface="Times New Roman" pitchFamily="18" charset="0"/>
              </a:rPr>
              <a:t> </a:t>
            </a:r>
            <a:r>
              <a:rPr lang="ru-RU" sz="2400">
                <a:solidFill>
                  <a:srgbClr val="000000"/>
                </a:solidFill>
                <a:latin typeface="Times New Roman" pitchFamily="18" charset="0"/>
              </a:rPr>
              <a:t>коммунально-бытовое),</a:t>
            </a:r>
            <a:endParaRPr lang="ru-RU" sz="2400">
              <a:latin typeface="Calibri" pitchFamily="34" charset="0"/>
            </a:endParaRPr>
          </a:p>
          <a:p>
            <a:pPr marL="273050" indent="-273050">
              <a:spcBef>
                <a:spcPts val="575"/>
              </a:spcBef>
              <a:buClr>
                <a:schemeClr val="accent1"/>
              </a:buClr>
              <a:buSzPct val="85000"/>
              <a:buFont typeface="Wingdings 2" pitchFamily="18" charset="2"/>
              <a:buChar char=""/>
            </a:pPr>
            <a:r>
              <a:rPr lang="ru-RU" sz="2400">
                <a:latin typeface="Times New Roman" pitchFamily="18" charset="0"/>
              </a:rPr>
              <a:t>сброс сточных вод;</a:t>
            </a:r>
          </a:p>
          <a:p>
            <a:pPr marL="273050" indent="-273050">
              <a:spcBef>
                <a:spcPts val="575"/>
              </a:spcBef>
              <a:buClr>
                <a:schemeClr val="accent1"/>
              </a:buClr>
              <a:buSzPct val="85000"/>
              <a:buFont typeface="Wingdings 2" pitchFamily="18" charset="2"/>
              <a:buChar char=""/>
            </a:pPr>
            <a:r>
              <a:rPr lang="ru-RU" sz="2400">
                <a:latin typeface="Times New Roman" pitchFamily="18" charset="0"/>
              </a:rPr>
              <a:t>речной и морской транспорт;</a:t>
            </a:r>
          </a:p>
          <a:p>
            <a:pPr marL="273050" indent="-273050">
              <a:spcBef>
                <a:spcPts val="575"/>
              </a:spcBef>
              <a:buClr>
                <a:schemeClr val="accent1"/>
              </a:buClr>
              <a:buSzPct val="85000"/>
              <a:buFont typeface="Wingdings 2" pitchFamily="18" charset="2"/>
              <a:buChar char=""/>
            </a:pPr>
            <a:r>
              <a:rPr lang="ru-RU" sz="2400">
                <a:latin typeface="Times New Roman" pitchFamily="18" charset="0"/>
              </a:rPr>
              <a:t>рекреация;</a:t>
            </a:r>
          </a:p>
          <a:p>
            <a:pPr marL="273050" indent="-273050">
              <a:spcBef>
                <a:spcPts val="575"/>
              </a:spcBef>
              <a:buClr>
                <a:schemeClr val="accent1"/>
              </a:buClr>
              <a:buSzPct val="85000"/>
              <a:buFont typeface="Wingdings 2" pitchFamily="18" charset="2"/>
              <a:buChar char=""/>
            </a:pPr>
            <a:r>
              <a:rPr lang="ru-RU" sz="2400">
                <a:latin typeface="Times New Roman" pitchFamily="18" charset="0"/>
                <a:cs typeface="Times New Roman" pitchFamily="18" charset="0"/>
              </a:rPr>
              <a:t>ГЭС, ГРЭС;</a:t>
            </a:r>
          </a:p>
        </p:txBody>
      </p:sp>
      <p:sp>
        <p:nvSpPr>
          <p:cNvPr id="6"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Океан - Водоёмы - Картинки по экологии"/>
          <p:cNvPicPr>
            <a:picLocks noChangeAspect="1" noChangeArrowheads="1"/>
          </p:cNvPicPr>
          <p:nvPr/>
        </p:nvPicPr>
        <p:blipFill>
          <a:blip r:embed="rId2"/>
          <a:srcRect/>
          <a:stretch>
            <a:fillRect/>
          </a:stretch>
        </p:blipFill>
        <p:spPr bwMode="auto">
          <a:xfrm>
            <a:off x="285720" y="357166"/>
            <a:ext cx="8572560" cy="6215106"/>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1371600" y="274638"/>
            <a:ext cx="7772400" cy="633412"/>
          </a:xfrm>
        </p:spPr>
        <p:txBody>
          <a:bodyPr>
            <a:normAutofit fontScale="90000"/>
          </a:bodyPr>
          <a:lstStyle/>
          <a:p>
            <a:pPr fontAlgn="auto">
              <a:spcAft>
                <a:spcPts val="0"/>
              </a:spcAft>
              <a:defRPr/>
            </a:pPr>
            <a:r>
              <a:rPr lang="ru-RU" b="1" dirty="0" smtClean="0">
                <a:solidFill>
                  <a:schemeClr val="tx1"/>
                </a:solidFill>
                <a:latin typeface="Times New Roman" pitchFamily="18" charset="0"/>
                <a:cs typeface="Times New Roman" pitchFamily="18" charset="0"/>
              </a:rPr>
              <a:t>Основные экологические проблемы</a:t>
            </a:r>
            <a:endParaRPr lang="ru-RU" dirty="0"/>
          </a:p>
        </p:txBody>
      </p:sp>
      <p:sp>
        <p:nvSpPr>
          <p:cNvPr id="27650" name="Содержимое 2"/>
          <p:cNvSpPr>
            <a:spLocks noGrp="1"/>
          </p:cNvSpPr>
          <p:nvPr>
            <p:ph sz="quarter" idx="4294967295"/>
          </p:nvPr>
        </p:nvSpPr>
        <p:spPr>
          <a:xfrm>
            <a:off x="285720" y="908050"/>
            <a:ext cx="8572560" cy="5592784"/>
          </a:xfrm>
          <a:solidFill>
            <a:srgbClr val="CCECFF"/>
          </a:solidFill>
          <a:ln w="38100">
            <a:solidFill>
              <a:srgbClr val="FF0000"/>
            </a:solidFill>
          </a:ln>
        </p:spPr>
        <p:txBody>
          <a:bodyPr>
            <a:normAutofit fontScale="92500" lnSpcReduction="10000"/>
          </a:bodyPr>
          <a:lstStyle/>
          <a:p>
            <a:r>
              <a:rPr lang="ru-RU" sz="2400" dirty="0" smtClean="0">
                <a:latin typeface="Times New Roman" pitchFamily="18" charset="0"/>
                <a:cs typeface="Times New Roman" pitchFamily="18" charset="0"/>
              </a:rPr>
              <a:t>нехватка пресной воды;</a:t>
            </a:r>
          </a:p>
          <a:p>
            <a:r>
              <a:rPr lang="ru-RU" sz="2400" dirty="0" smtClean="0">
                <a:latin typeface="Times New Roman" pitchFamily="18" charset="0"/>
                <a:cs typeface="Times New Roman" pitchFamily="18" charset="0"/>
              </a:rPr>
              <a:t>снижение доступности чистой воды;</a:t>
            </a:r>
          </a:p>
          <a:p>
            <a:r>
              <a:rPr lang="ru-RU" sz="2400" dirty="0" smtClean="0">
                <a:latin typeface="Times New Roman" pitchFamily="18" charset="0"/>
                <a:cs typeface="Times New Roman" pitchFamily="18" charset="0"/>
              </a:rPr>
              <a:t>загрязнение сточными водами;</a:t>
            </a:r>
          </a:p>
          <a:p>
            <a:r>
              <a:rPr lang="ru-RU" sz="2400" dirty="0" smtClean="0">
                <a:latin typeface="Times New Roman" pitchFamily="18" charset="0"/>
                <a:cs typeface="Times New Roman" pitchFamily="18" charset="0"/>
              </a:rPr>
              <a:t>смыв хим. веществ с полей</a:t>
            </a:r>
            <a:r>
              <a:rPr lang="en-US" sz="2400" dirty="0" smtClean="0">
                <a:latin typeface="Times New Roman" pitchFamily="18" charset="0"/>
                <a:cs typeface="Times New Roman" pitchFamily="18" charset="0"/>
              </a:rPr>
              <a:t> (</a:t>
            </a:r>
            <a:r>
              <a:rPr lang="ru-RU" sz="2400" dirty="0" err="1" smtClean="0">
                <a:latin typeface="Times New Roman" pitchFamily="18" charset="0"/>
                <a:cs typeface="Times New Roman" pitchFamily="18" charset="0"/>
              </a:rPr>
              <a:t>биогены</a:t>
            </a:r>
            <a:r>
              <a:rPr lang="en-US" sz="2400" dirty="0" smtClean="0">
                <a:latin typeface="Times New Roman" pitchFamily="18" charset="0"/>
                <a:cs typeface="Times New Roman" pitchFamily="18" charset="0"/>
              </a:rPr>
              <a:t>)</a:t>
            </a:r>
            <a:r>
              <a:rPr lang="ru-RU" sz="2400" dirty="0" smtClean="0">
                <a:latin typeface="Times New Roman" pitchFamily="18" charset="0"/>
                <a:cs typeface="Times New Roman" pitchFamily="18" charset="0"/>
              </a:rPr>
              <a:t>;</a:t>
            </a:r>
          </a:p>
          <a:p>
            <a:r>
              <a:rPr lang="ru-RU" sz="2400" dirty="0" smtClean="0">
                <a:latin typeface="Times New Roman" pitchFamily="18" charset="0"/>
                <a:cs typeface="Times New Roman" pitchFamily="18" charset="0"/>
              </a:rPr>
              <a:t>чрезмерное водопотребление и водозабор;</a:t>
            </a:r>
          </a:p>
          <a:p>
            <a:r>
              <a:rPr lang="ru-RU" sz="2400" dirty="0" err="1" smtClean="0">
                <a:latin typeface="Times New Roman" pitchFamily="18" charset="0"/>
                <a:cs typeface="Times New Roman" pitchFamily="18" charset="0"/>
              </a:rPr>
              <a:t>радионуклидное</a:t>
            </a:r>
            <a:r>
              <a:rPr lang="ru-RU" sz="2400" dirty="0" smtClean="0">
                <a:latin typeface="Times New Roman" pitchFamily="18" charset="0"/>
                <a:cs typeface="Times New Roman" pitchFamily="18" charset="0"/>
              </a:rPr>
              <a:t> загрязнение.</a:t>
            </a:r>
          </a:p>
          <a:p>
            <a:r>
              <a:rPr lang="ru-RU" sz="2400" dirty="0" smtClean="0">
                <a:latin typeface="Times New Roman" pitchFamily="18" charset="0"/>
                <a:cs typeface="Times New Roman" pitchFamily="18" charset="0"/>
              </a:rPr>
              <a:t>нефтяное загрязнение</a:t>
            </a:r>
          </a:p>
          <a:p>
            <a:endParaRPr lang="ru-RU" sz="900" dirty="0" smtClean="0">
              <a:latin typeface="Times New Roman" pitchFamily="18" charset="0"/>
              <a:cs typeface="Times New Roman" pitchFamily="18" charset="0"/>
            </a:endParaRPr>
          </a:p>
          <a:p>
            <a:pPr>
              <a:buFont typeface="Wingdings 2" pitchFamily="18" charset="2"/>
              <a:buNone/>
            </a:pPr>
            <a:r>
              <a:rPr lang="ru-RU" sz="3200" b="1" dirty="0" smtClean="0">
                <a:latin typeface="Times New Roman" pitchFamily="18" charset="0"/>
                <a:cs typeface="Times New Roman" pitchFamily="18" charset="0"/>
              </a:rPr>
              <a:t>Основные загрязнители:</a:t>
            </a:r>
          </a:p>
          <a:p>
            <a:r>
              <a:rPr lang="ru-RU" sz="2400" dirty="0" smtClean="0">
                <a:solidFill>
                  <a:srgbClr val="000000"/>
                </a:solidFill>
                <a:latin typeface="Times New Roman" pitchFamily="18" charset="0"/>
                <a:ea typeface="Calibri" pitchFamily="34" charset="0"/>
                <a:cs typeface="Times New Roman" pitchFamily="18" charset="0"/>
              </a:rPr>
              <a:t>0</a:t>
            </a:r>
            <a:r>
              <a:rPr lang="ru-RU" sz="2400" baseline="-30000" dirty="0" smtClean="0">
                <a:solidFill>
                  <a:srgbClr val="000000"/>
                </a:solidFill>
                <a:latin typeface="Times New Roman" pitchFamily="18" charset="0"/>
                <a:ea typeface="Calibri" pitchFamily="34" charset="0"/>
                <a:cs typeface="Times New Roman" pitchFamily="18" charset="0"/>
              </a:rPr>
              <a:t>2</a:t>
            </a:r>
            <a:endParaRPr lang="ru-RU" sz="2400" dirty="0" smtClean="0">
              <a:latin typeface="Times New Roman" pitchFamily="18" charset="0"/>
              <a:ea typeface="Calibri" pitchFamily="34" charset="0"/>
              <a:cs typeface="Times New Roman" pitchFamily="18" charset="0"/>
            </a:endParaRPr>
          </a:p>
          <a:p>
            <a:r>
              <a:rPr lang="en-US" sz="2400" dirty="0" smtClean="0">
                <a:solidFill>
                  <a:srgbClr val="000000"/>
                </a:solidFill>
                <a:latin typeface="Times New Roman" pitchFamily="18" charset="0"/>
                <a:ea typeface="Calibri" pitchFamily="34" charset="0"/>
                <a:cs typeface="Times New Roman" pitchFamily="18" charset="0"/>
              </a:rPr>
              <a:t>NH</a:t>
            </a:r>
            <a:r>
              <a:rPr lang="en-US" sz="2400" baseline="-30000" dirty="0" smtClean="0">
                <a:solidFill>
                  <a:srgbClr val="000000"/>
                </a:solidFill>
                <a:latin typeface="Times New Roman" pitchFamily="18" charset="0"/>
                <a:ea typeface="Calibri" pitchFamily="34" charset="0"/>
                <a:cs typeface="Times New Roman" pitchFamily="18" charset="0"/>
              </a:rPr>
              <a:t>4</a:t>
            </a:r>
            <a:r>
              <a:rPr lang="en-US" sz="2400" baseline="30000" dirty="0" smtClean="0">
                <a:solidFill>
                  <a:srgbClr val="000000"/>
                </a:solidFill>
                <a:latin typeface="Times New Roman" pitchFamily="18" charset="0"/>
                <a:ea typeface="Calibri" pitchFamily="34" charset="0"/>
                <a:cs typeface="Times New Roman" pitchFamily="18" charset="0"/>
              </a:rPr>
              <a:t>+</a:t>
            </a:r>
            <a:r>
              <a:rPr lang="ru-RU" sz="2400" dirty="0" smtClean="0">
                <a:solidFill>
                  <a:srgbClr val="000000"/>
                </a:solidFill>
                <a:latin typeface="Times New Roman" pitchFamily="18" charset="0"/>
                <a:ea typeface="Calibri" pitchFamily="34" charset="0"/>
                <a:cs typeface="Times New Roman" pitchFamily="18" charset="0"/>
              </a:rPr>
              <a:t>;</a:t>
            </a:r>
            <a:endParaRPr lang="ru-RU" sz="2400" dirty="0" smtClean="0">
              <a:latin typeface="Times New Roman" pitchFamily="18" charset="0"/>
              <a:ea typeface="Calibri" pitchFamily="34" charset="0"/>
              <a:cs typeface="Times New Roman" pitchFamily="18" charset="0"/>
            </a:endParaRPr>
          </a:p>
          <a:p>
            <a:r>
              <a:rPr lang="en-GB" sz="2400" dirty="0" smtClean="0">
                <a:solidFill>
                  <a:srgbClr val="000000"/>
                </a:solidFill>
                <a:latin typeface="Times New Roman" pitchFamily="18" charset="0"/>
                <a:ea typeface="Calibri" pitchFamily="34" charset="0"/>
                <a:cs typeface="Times New Roman" pitchFamily="18" charset="0"/>
              </a:rPr>
              <a:t>NO</a:t>
            </a:r>
            <a:r>
              <a:rPr lang="en-US" sz="2400" baseline="-30000" dirty="0" smtClean="0">
                <a:solidFill>
                  <a:srgbClr val="000000"/>
                </a:solidFill>
                <a:latin typeface="Times New Roman" pitchFamily="18" charset="0"/>
                <a:ea typeface="Calibri" pitchFamily="34" charset="0"/>
                <a:cs typeface="Times New Roman" pitchFamily="18" charset="0"/>
              </a:rPr>
              <a:t>2</a:t>
            </a:r>
            <a:r>
              <a:rPr lang="en-US" sz="2400" baseline="30000" dirty="0" smtClean="0">
                <a:solidFill>
                  <a:srgbClr val="000000"/>
                </a:solidFill>
                <a:latin typeface="Times New Roman" pitchFamily="18" charset="0"/>
                <a:ea typeface="Calibri" pitchFamily="34" charset="0"/>
                <a:cs typeface="Times New Roman" pitchFamily="18" charset="0"/>
              </a:rPr>
              <a:t> -</a:t>
            </a:r>
            <a:r>
              <a:rPr lang="ru-RU" sz="2400" dirty="0" smtClean="0">
                <a:solidFill>
                  <a:srgbClr val="000000"/>
                </a:solidFill>
                <a:latin typeface="Times New Roman" pitchFamily="18" charset="0"/>
                <a:ea typeface="Calibri" pitchFamily="34" charset="0"/>
                <a:cs typeface="Times New Roman" pitchFamily="18" charset="0"/>
              </a:rPr>
              <a:t>;</a:t>
            </a:r>
            <a:r>
              <a:rPr lang="ru-RU" sz="2400" dirty="0" smtClean="0">
                <a:latin typeface="Times New Roman" pitchFamily="18" charset="0"/>
                <a:cs typeface="Times New Roman" pitchFamily="18" charset="0"/>
              </a:rPr>
              <a:t> (нитраты)</a:t>
            </a:r>
            <a:endParaRPr lang="en-GB" sz="2400" dirty="0" smtClean="0">
              <a:latin typeface="Times New Roman" pitchFamily="18" charset="0"/>
              <a:ea typeface="Calibri" pitchFamily="34" charset="0"/>
              <a:cs typeface="Times New Roman" pitchFamily="18" charset="0"/>
            </a:endParaRPr>
          </a:p>
          <a:p>
            <a:r>
              <a:rPr lang="en-US" sz="2400" dirty="0" smtClean="0">
                <a:solidFill>
                  <a:srgbClr val="000000"/>
                </a:solidFill>
                <a:latin typeface="Times New Roman" pitchFamily="18" charset="0"/>
                <a:ea typeface="Calibri" pitchFamily="34" charset="0"/>
                <a:cs typeface="Times New Roman" pitchFamily="18" charset="0"/>
              </a:rPr>
              <a:t>HPO </a:t>
            </a:r>
            <a:r>
              <a:rPr lang="en-US" sz="2400" baseline="-30000" dirty="0" smtClean="0">
                <a:solidFill>
                  <a:srgbClr val="000000"/>
                </a:solidFill>
                <a:latin typeface="Times New Roman" pitchFamily="18" charset="0"/>
                <a:ea typeface="Calibri" pitchFamily="34" charset="0"/>
                <a:cs typeface="Times New Roman" pitchFamily="18" charset="0"/>
              </a:rPr>
              <a:t>4</a:t>
            </a:r>
            <a:r>
              <a:rPr lang="en-US" sz="2400" baseline="30000" dirty="0" smtClean="0">
                <a:solidFill>
                  <a:srgbClr val="000000"/>
                </a:solidFill>
                <a:latin typeface="Times New Roman" pitchFamily="18" charset="0"/>
                <a:ea typeface="Calibri" pitchFamily="34" charset="0"/>
                <a:cs typeface="Times New Roman" pitchFamily="18" charset="0"/>
              </a:rPr>
              <a:t>2-</a:t>
            </a:r>
            <a:r>
              <a:rPr lang="en-US" sz="2400" dirty="0" smtClean="0">
                <a:solidFill>
                  <a:srgbClr val="000000"/>
                </a:solidFill>
                <a:latin typeface="Times New Roman" pitchFamily="18" charset="0"/>
                <a:ea typeface="Calibri" pitchFamily="34" charset="0"/>
                <a:cs typeface="Times New Roman" pitchFamily="18" charset="0"/>
              </a:rPr>
              <a:t> ,HPO </a:t>
            </a:r>
            <a:r>
              <a:rPr lang="en-US" sz="2400" baseline="-30000" dirty="0" smtClean="0">
                <a:solidFill>
                  <a:srgbClr val="000000"/>
                </a:solidFill>
                <a:latin typeface="Times New Roman" pitchFamily="18" charset="0"/>
                <a:ea typeface="Calibri" pitchFamily="34" charset="0"/>
                <a:cs typeface="Times New Roman" pitchFamily="18" charset="0"/>
              </a:rPr>
              <a:t>4</a:t>
            </a:r>
            <a:r>
              <a:rPr lang="en-US" sz="2400" baseline="30000" dirty="0" smtClean="0">
                <a:solidFill>
                  <a:srgbClr val="000000"/>
                </a:solidFill>
                <a:latin typeface="Times New Roman" pitchFamily="18" charset="0"/>
                <a:ea typeface="Calibri" pitchFamily="34" charset="0"/>
                <a:cs typeface="Times New Roman" pitchFamily="18" charset="0"/>
              </a:rPr>
              <a:t>-</a:t>
            </a:r>
            <a:r>
              <a:rPr lang="ru-RU" sz="2400" dirty="0" smtClean="0">
                <a:solidFill>
                  <a:srgbClr val="000000"/>
                </a:solidFill>
                <a:latin typeface="Times New Roman" pitchFamily="18" charset="0"/>
                <a:ea typeface="Calibri" pitchFamily="34" charset="0"/>
                <a:cs typeface="Times New Roman" pitchFamily="18" charset="0"/>
              </a:rPr>
              <a:t>;(</a:t>
            </a:r>
            <a:r>
              <a:rPr lang="ru-RU" sz="2400" dirty="0" smtClean="0">
                <a:latin typeface="Times New Roman" pitchFamily="18" charset="0"/>
                <a:cs typeface="Times New Roman" pitchFamily="18" charset="0"/>
              </a:rPr>
              <a:t>фосфаты)</a:t>
            </a:r>
            <a:endParaRPr lang="ru-RU" sz="2400" dirty="0" smtClean="0">
              <a:solidFill>
                <a:srgbClr val="000000"/>
              </a:solidFill>
              <a:latin typeface="Times New Roman" pitchFamily="18" charset="0"/>
              <a:ea typeface="Calibri" pitchFamily="34" charset="0"/>
              <a:cs typeface="Times New Roman" pitchFamily="18" charset="0"/>
            </a:endParaRPr>
          </a:p>
          <a:p>
            <a:r>
              <a:rPr lang="ru-RU" sz="2400" dirty="0" smtClean="0">
                <a:solidFill>
                  <a:srgbClr val="000000"/>
                </a:solidFill>
                <a:latin typeface="Times New Roman" pitchFamily="18" charset="0"/>
                <a:ea typeface="Calibri" pitchFamily="34" charset="0"/>
                <a:cs typeface="Times New Roman" pitchFamily="18" charset="0"/>
              </a:rPr>
              <a:t>ДДТ и </a:t>
            </a:r>
            <a:r>
              <a:rPr lang="ru-RU" sz="2400" dirty="0" err="1" smtClean="0">
                <a:solidFill>
                  <a:srgbClr val="000000"/>
                </a:solidFill>
                <a:latin typeface="Times New Roman" pitchFamily="18" charset="0"/>
                <a:ea typeface="Calibri" pitchFamily="34" charset="0"/>
                <a:cs typeface="Times New Roman" pitchFamily="18" charset="0"/>
              </a:rPr>
              <a:t>др</a:t>
            </a:r>
            <a:r>
              <a:rPr lang="ru-RU" sz="2400" dirty="0" smtClean="0">
                <a:solidFill>
                  <a:srgbClr val="000000"/>
                </a:solidFill>
                <a:latin typeface="Times New Roman" pitchFamily="18" charset="0"/>
                <a:ea typeface="Calibri" pitchFamily="34" charset="0"/>
                <a:cs typeface="Times New Roman" pitchFamily="18" charset="0"/>
              </a:rPr>
              <a:t> </a:t>
            </a:r>
            <a:r>
              <a:rPr lang="ru-RU" sz="2400" dirty="0" err="1" smtClean="0">
                <a:solidFill>
                  <a:srgbClr val="000000"/>
                </a:solidFill>
                <a:latin typeface="Times New Roman" pitchFamily="18" charset="0"/>
                <a:ea typeface="Calibri" pitchFamily="34" charset="0"/>
                <a:cs typeface="Times New Roman" pitchFamily="18" charset="0"/>
              </a:rPr>
              <a:t>пестицыды</a:t>
            </a:r>
            <a:r>
              <a:rPr lang="ru-RU" sz="2400" dirty="0" smtClean="0">
                <a:solidFill>
                  <a:srgbClr val="000000"/>
                </a:solidFill>
                <a:latin typeface="Times New Roman" pitchFamily="18" charset="0"/>
                <a:ea typeface="Calibri" pitchFamily="34" charset="0"/>
                <a:cs typeface="Times New Roman" pitchFamily="18" charset="0"/>
              </a:rPr>
              <a:t>.</a:t>
            </a:r>
          </a:p>
          <a:p>
            <a:r>
              <a:rPr lang="ru-RU" sz="2400" dirty="0" smtClean="0"/>
              <a:t> </a:t>
            </a:r>
            <a:r>
              <a:rPr lang="ru-RU" sz="2400" dirty="0" smtClean="0">
                <a:latin typeface="Times New Roman" pitchFamily="18" charset="0"/>
                <a:cs typeface="Times New Roman" pitchFamily="18" charset="0"/>
              </a:rPr>
              <a:t>СПАВ</a:t>
            </a:r>
            <a:r>
              <a:rPr lang="ru-RU" sz="2400" dirty="0" smtClean="0"/>
              <a:t> (</a:t>
            </a:r>
            <a:r>
              <a:rPr lang="ru-RU" sz="2400" dirty="0" smtClean="0">
                <a:latin typeface="Times New Roman" pitchFamily="18" charset="0"/>
                <a:cs typeface="Times New Roman" pitchFamily="18" charset="0"/>
              </a:rPr>
              <a:t>синтетические поверхностно-активные вещества) и</a:t>
            </a:r>
            <a:r>
              <a:rPr lang="en-US" sz="2400"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CMC</a:t>
            </a:r>
            <a:r>
              <a:rPr lang="ru-RU" sz="2400" dirty="0" smtClean="0"/>
              <a:t> (</a:t>
            </a:r>
            <a:r>
              <a:rPr lang="ru-RU" sz="2400" dirty="0" smtClean="0">
                <a:latin typeface="Times New Roman" pitchFamily="18" charset="0"/>
                <a:cs typeface="Times New Roman" pitchFamily="18" charset="0"/>
              </a:rPr>
              <a:t>синтетические моющие средства</a:t>
            </a:r>
            <a:r>
              <a:rPr lang="ru-RU" sz="2400" dirty="0" smtClean="0"/>
              <a:t>)</a:t>
            </a:r>
            <a:endParaRPr lang="ru-RU" sz="2400" dirty="0" smtClean="0">
              <a:latin typeface="Times New Roman" pitchFamily="18" charset="0"/>
              <a:ea typeface="Calibri" pitchFamily="34" charset="0"/>
              <a:cs typeface="Times New Roman" pitchFamily="18" charset="0"/>
            </a:endParaRPr>
          </a:p>
          <a:p>
            <a:pPr>
              <a:buFont typeface="Wingdings 2" pitchFamily="18" charset="2"/>
              <a:buNone/>
            </a:pPr>
            <a:endParaRPr lang="ru-RU" sz="1800" b="1" dirty="0" smtClean="0">
              <a:latin typeface="Arial" charset="0"/>
              <a:cs typeface="Arial" charset="0"/>
            </a:endParaRPr>
          </a:p>
          <a:p>
            <a:endParaRPr lang="ru-RU" sz="1800" b="1" dirty="0" smtClean="0">
              <a:latin typeface="Arial" charset="0"/>
            </a:endParaRPr>
          </a:p>
          <a:p>
            <a:endParaRPr lang="ru-RU" sz="1800" b="1" dirty="0" smtClean="0">
              <a:latin typeface="Arial" charset="0"/>
            </a:endParaRPr>
          </a:p>
          <a:p>
            <a:endParaRPr lang="ru-RU" sz="1800" dirty="0" smtClean="0">
              <a:latin typeface="Times New Roman" pitchFamily="18" charset="0"/>
              <a:cs typeface="Times New Roman" pitchFamily="18" charset="0"/>
            </a:endParaRPr>
          </a:p>
        </p:txBody>
      </p:sp>
      <p:sp>
        <p:nvSpPr>
          <p:cNvPr id="5" name="Заголовок 1"/>
          <p:cNvSpPr txBox="1">
            <a:spLocks/>
          </p:cNvSpPr>
          <p:nvPr/>
        </p:nvSpPr>
        <p:spPr>
          <a:xfrm>
            <a:off x="285720" y="260350"/>
            <a:ext cx="8572559" cy="635000"/>
          </a:xfrm>
          <a:prstGeom prst="rect">
            <a:avLst/>
          </a:prstGeom>
          <a:solidFill>
            <a:srgbClr val="FFC000"/>
          </a:solidFill>
          <a:ln w="38100">
            <a:solidFill>
              <a:srgbClr val="FF0000"/>
            </a:solidFill>
          </a:ln>
        </p:spPr>
        <p:txBody>
          <a:bodyPr bIns="91440" anchor="b">
            <a:normAutofit fontScale="90000" lnSpcReduction="10000"/>
          </a:bodyPr>
          <a:lstStyle/>
          <a:p>
            <a:pPr fontAlgn="auto">
              <a:spcAft>
                <a:spcPts val="0"/>
              </a:spcAft>
              <a:defRPr/>
            </a:pPr>
            <a:r>
              <a:rPr lang="ru-RU" sz="4000" b="1" dirty="0">
                <a:latin typeface="Times New Roman" pitchFamily="18" charset="0"/>
                <a:ea typeface="+mj-ea"/>
                <a:cs typeface="Times New Roman" pitchFamily="18" charset="0"/>
              </a:rPr>
              <a:t>Основные экологические проблемы</a:t>
            </a:r>
            <a:endParaRPr lang="ru-RU" sz="4000" dirty="0">
              <a:solidFill>
                <a:schemeClr val="tx2"/>
              </a:solidFill>
              <a:latin typeface="+mj-lt"/>
              <a:ea typeface="+mj-ea"/>
              <a:cs typeface="+mj-cs"/>
            </a:endParaRPr>
          </a:p>
        </p:txBody>
      </p:sp>
      <p:sp>
        <p:nvSpPr>
          <p:cNvPr id="6"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Причины и источники загрязнения - Картинка 2179/13"/>
          <p:cNvPicPr>
            <a:picLocks noChangeAspect="1" noChangeArrowheads="1"/>
          </p:cNvPicPr>
          <p:nvPr/>
        </p:nvPicPr>
        <p:blipFill>
          <a:blip r:embed="rId2"/>
          <a:srcRect/>
          <a:stretch>
            <a:fillRect/>
          </a:stretch>
        </p:blipFill>
        <p:spPr bwMode="auto">
          <a:xfrm>
            <a:off x="428596" y="357166"/>
            <a:ext cx="8191557" cy="6143668"/>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Литература приложение"/>
          <p:cNvPicPr>
            <a:picLocks noChangeAspect="1" noChangeArrowheads="1"/>
          </p:cNvPicPr>
          <p:nvPr/>
        </p:nvPicPr>
        <p:blipFill>
          <a:blip r:embed="rId2"/>
          <a:srcRect/>
          <a:stretch>
            <a:fillRect/>
          </a:stretch>
        </p:blipFill>
        <p:spPr bwMode="auto">
          <a:xfrm>
            <a:off x="714348" y="428604"/>
            <a:ext cx="7681014" cy="6000792"/>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Экологические последствия загрязнения гидросферы - Картинка 2194/18"/>
          <p:cNvPicPr>
            <a:picLocks noChangeAspect="1" noChangeArrowheads="1"/>
          </p:cNvPicPr>
          <p:nvPr/>
        </p:nvPicPr>
        <p:blipFill>
          <a:blip r:embed="rId2"/>
          <a:srcRect/>
          <a:stretch>
            <a:fillRect/>
          </a:stretch>
        </p:blipFill>
        <p:spPr bwMode="auto">
          <a:xfrm>
            <a:off x="285720" y="357166"/>
            <a:ext cx="8572560" cy="6215106"/>
          </a:xfrm>
          <a:prstGeom prst="rect">
            <a:avLst/>
          </a:prstGeom>
          <a:noFill/>
        </p:spPr>
      </p:pic>
      <p:sp>
        <p:nvSpPr>
          <p:cNvPr id="4"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Life in Bulgaria.RU"/>
          <p:cNvPicPr>
            <a:picLocks noChangeAspect="1" noChangeArrowheads="1"/>
          </p:cNvPicPr>
          <p:nvPr/>
        </p:nvPicPr>
        <p:blipFill>
          <a:blip r:embed="rId2"/>
          <a:srcRect/>
          <a:stretch>
            <a:fillRect/>
          </a:stretch>
        </p:blipFill>
        <p:spPr bwMode="auto">
          <a:xfrm>
            <a:off x="285720" y="357166"/>
            <a:ext cx="8501122" cy="6107949"/>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Интервью с Лу Гуаном, автором серии &quot;Загрязнение окружающей …"/>
          <p:cNvPicPr>
            <a:picLocks noChangeAspect="1" noChangeArrowheads="1"/>
          </p:cNvPicPr>
          <p:nvPr/>
        </p:nvPicPr>
        <p:blipFill>
          <a:blip r:embed="rId2"/>
          <a:srcRect/>
          <a:stretch>
            <a:fillRect/>
          </a:stretch>
        </p:blipFill>
        <p:spPr bwMode="auto">
          <a:xfrm>
            <a:off x="357158" y="357166"/>
            <a:ext cx="4707553" cy="3143272"/>
          </a:xfrm>
          <a:prstGeom prst="rect">
            <a:avLst/>
          </a:prstGeom>
          <a:noFill/>
        </p:spPr>
      </p:pic>
      <p:pic>
        <p:nvPicPr>
          <p:cNvPr id="45060" name="Picture 4" descr="Нефтепровод испортили газопроводом Новости Новосибирска"/>
          <p:cNvPicPr>
            <a:picLocks noChangeAspect="1" noChangeArrowheads="1"/>
          </p:cNvPicPr>
          <p:nvPr/>
        </p:nvPicPr>
        <p:blipFill>
          <a:blip r:embed="rId3"/>
          <a:srcRect/>
          <a:stretch>
            <a:fillRect/>
          </a:stretch>
        </p:blipFill>
        <p:spPr bwMode="auto">
          <a:xfrm>
            <a:off x="4572000" y="357166"/>
            <a:ext cx="4211035" cy="3161084"/>
          </a:xfrm>
          <a:prstGeom prst="rect">
            <a:avLst/>
          </a:prstGeom>
          <a:noFill/>
        </p:spPr>
      </p:pic>
      <p:pic>
        <p:nvPicPr>
          <p:cNvPr id="45062" name="Picture 6" descr="Молодежь призывают на уборку мусора из реки Сысола / Ty Molo…"/>
          <p:cNvPicPr>
            <a:picLocks noChangeAspect="1" noChangeArrowheads="1"/>
          </p:cNvPicPr>
          <p:nvPr/>
        </p:nvPicPr>
        <p:blipFill>
          <a:blip r:embed="rId4"/>
          <a:srcRect/>
          <a:stretch>
            <a:fillRect/>
          </a:stretch>
        </p:blipFill>
        <p:spPr bwMode="auto">
          <a:xfrm>
            <a:off x="285720" y="3500438"/>
            <a:ext cx="4489370" cy="3000396"/>
          </a:xfrm>
          <a:prstGeom prst="rect">
            <a:avLst/>
          </a:prstGeom>
          <a:noFill/>
        </p:spPr>
      </p:pic>
      <p:pic>
        <p:nvPicPr>
          <p:cNvPr id="45064" name="Picture 8" descr="Океанологи обсуждают проблемы сохранения водных ресурсов Янт…"/>
          <p:cNvPicPr>
            <a:picLocks noChangeAspect="1" noChangeArrowheads="1"/>
          </p:cNvPicPr>
          <p:nvPr/>
        </p:nvPicPr>
        <p:blipFill>
          <a:blip r:embed="rId5"/>
          <a:srcRect/>
          <a:stretch>
            <a:fillRect/>
          </a:stretch>
        </p:blipFill>
        <p:spPr bwMode="auto">
          <a:xfrm>
            <a:off x="4857752" y="3500438"/>
            <a:ext cx="4000528" cy="3035594"/>
          </a:xfrm>
          <a:prstGeom prst="rect">
            <a:avLst/>
          </a:prstGeom>
          <a:noFill/>
        </p:spPr>
      </p:pic>
      <p:sp>
        <p:nvSpPr>
          <p:cNvPr id="10"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00034" y="500042"/>
            <a:ext cx="8143932" cy="5357850"/>
          </a:xfrm>
          <a:prstGeom prst="rect">
            <a:avLst/>
          </a:prstGeom>
          <a:solidFill>
            <a:srgbClr val="FFFF9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571472" y="1714488"/>
            <a:ext cx="8183880" cy="4357718"/>
          </a:xfrm>
        </p:spPr>
        <p:txBody>
          <a:bodyPr>
            <a:normAutofit fontScale="90000"/>
          </a:bodyPr>
          <a:lstStyle/>
          <a:p>
            <a:r>
              <a:rPr lang="ru-RU" sz="3100" dirty="0" smtClean="0">
                <a:latin typeface="Times New Roman" pitchFamily="18" charset="0"/>
                <a:cs typeface="Times New Roman" pitchFamily="18" charset="0"/>
              </a:rPr>
              <a:t/>
            </a:r>
            <a:br>
              <a:rPr lang="ru-RU" sz="3100" dirty="0" smtClean="0">
                <a:latin typeface="Times New Roman" pitchFamily="18" charset="0"/>
                <a:cs typeface="Times New Roman" pitchFamily="18" charset="0"/>
              </a:rPr>
            </a:br>
            <a:r>
              <a:rPr lang="ru-RU" sz="3100" dirty="0" smtClean="0">
                <a:solidFill>
                  <a:schemeClr val="tx1"/>
                </a:solidFill>
                <a:effectLst/>
                <a:latin typeface="Times New Roman" pitchFamily="18" charset="0"/>
                <a:ea typeface="Times New Roman" pitchFamily="18" charset="0"/>
                <a:cs typeface="Times New Roman" pitchFamily="18" charset="0"/>
              </a:rPr>
              <a:t/>
            </a:r>
            <a:br>
              <a:rPr lang="ru-RU" sz="3100" dirty="0" smtClean="0">
                <a:solidFill>
                  <a:schemeClr val="tx1"/>
                </a:solidFill>
                <a:effectLst/>
                <a:latin typeface="Times New Roman" pitchFamily="18" charset="0"/>
                <a:ea typeface="Times New Roman" pitchFamily="18" charset="0"/>
                <a:cs typeface="Times New Roman" pitchFamily="18" charset="0"/>
              </a:rPr>
            </a:br>
            <a:r>
              <a:rPr lang="ru-RU" sz="2800" dirty="0" smtClean="0">
                <a:solidFill>
                  <a:schemeClr val="tx1"/>
                </a:solidFill>
                <a:effectLst/>
                <a:latin typeface="Times New Roman" pitchFamily="18" charset="0"/>
                <a:ea typeface="Times New Roman" pitchFamily="18" charset="0"/>
                <a:cs typeface="Times New Roman" pitchFamily="18" charset="0"/>
              </a:rPr>
              <a:t/>
            </a:r>
            <a:br>
              <a:rPr lang="ru-RU" sz="2800" dirty="0" smtClean="0">
                <a:solidFill>
                  <a:schemeClr val="tx1"/>
                </a:solidFill>
                <a:effectLst/>
                <a:latin typeface="Times New Roman" pitchFamily="18" charset="0"/>
                <a:ea typeface="Times New Roman" pitchFamily="18" charset="0"/>
                <a:cs typeface="Times New Roman" pitchFamily="18" charset="0"/>
              </a:rPr>
            </a:br>
            <a:r>
              <a:rPr lang="ru-RU" sz="2800" dirty="0" smtClean="0">
                <a:solidFill>
                  <a:schemeClr val="tx1"/>
                </a:solidFill>
                <a:effectLst/>
                <a:latin typeface="Times New Roman" pitchFamily="18" charset="0"/>
                <a:ea typeface="Times New Roman" pitchFamily="18" charset="0"/>
                <a:cs typeface="Times New Roman" pitchFamily="18" charset="0"/>
              </a:rPr>
              <a:t/>
            </a:r>
            <a:br>
              <a:rPr lang="ru-RU" sz="2800" dirty="0" smtClean="0">
                <a:solidFill>
                  <a:schemeClr val="tx1"/>
                </a:solidFill>
                <a:effectLst/>
                <a:latin typeface="Times New Roman" pitchFamily="18" charset="0"/>
                <a:ea typeface="Times New Roman" pitchFamily="18" charset="0"/>
                <a:cs typeface="Times New Roman" pitchFamily="18" charset="0"/>
              </a:rPr>
            </a:br>
            <a:r>
              <a:rPr lang="ru-RU" sz="2800" dirty="0" smtClean="0">
                <a:solidFill>
                  <a:schemeClr val="tx1"/>
                </a:solidFill>
                <a:effectLst/>
                <a:latin typeface="Times New Roman" pitchFamily="18" charset="0"/>
                <a:ea typeface="Times New Roman" pitchFamily="18" charset="0"/>
                <a:cs typeface="Times New Roman" pitchFamily="18" charset="0"/>
              </a:rPr>
              <a:t/>
            </a:r>
            <a:br>
              <a:rPr lang="ru-RU" sz="2800" dirty="0" smtClean="0">
                <a:solidFill>
                  <a:schemeClr val="tx1"/>
                </a:solidFill>
                <a:effectLst/>
                <a:latin typeface="Times New Roman" pitchFamily="18" charset="0"/>
                <a:ea typeface="Times New Roman" pitchFamily="18" charset="0"/>
                <a:cs typeface="Times New Roman" pitchFamily="18" charset="0"/>
              </a:rPr>
            </a:br>
            <a:r>
              <a:rPr lang="ru-RU" sz="4800" b="0" dirty="0" smtClean="0">
                <a:solidFill>
                  <a:schemeClr val="tx1"/>
                </a:solidFill>
                <a:effectLst/>
                <a:latin typeface="Times New Roman" pitchFamily="18" charset="0"/>
                <a:cs typeface="Times New Roman" pitchFamily="18" charset="0"/>
              </a:rPr>
              <a:t/>
            </a:r>
            <a:br>
              <a:rPr lang="ru-RU" sz="4800" b="0" dirty="0" smtClean="0">
                <a:solidFill>
                  <a:schemeClr val="tx1"/>
                </a:solidFill>
                <a:effectLst/>
                <a:latin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dirty="0" smtClean="0">
                <a:solidFill>
                  <a:schemeClr val="tx1"/>
                </a:solidFill>
                <a:effectLst/>
                <a:latin typeface="Times New Roman" pitchFamily="18" charset="0"/>
                <a:ea typeface="Times New Roman" pitchFamily="18" charset="0"/>
                <a:cs typeface="Times New Roman" pitchFamily="18" charset="0"/>
              </a:rPr>
              <a:t/>
            </a:r>
            <a:br>
              <a:rPr lang="ru-RU" dirty="0" smtClean="0">
                <a:solidFill>
                  <a:schemeClr val="tx1"/>
                </a:solidFill>
                <a:effectLst/>
                <a:latin typeface="Times New Roman" pitchFamily="18" charset="0"/>
                <a:ea typeface="Times New Roman" pitchFamily="18" charset="0"/>
                <a:cs typeface="Times New Roman" pitchFamily="18" charset="0"/>
              </a:rPr>
            </a:br>
            <a:r>
              <a:rPr lang="ru-RU" sz="3100" dirty="0" smtClean="0">
                <a:solidFill>
                  <a:schemeClr val="tx1"/>
                </a:solidFill>
                <a:effectLst/>
                <a:latin typeface="Times New Roman" pitchFamily="18" charset="0"/>
                <a:cs typeface="Times New Roman" pitchFamily="18" charset="0"/>
              </a:rPr>
              <a:t>План занятия:</a:t>
            </a:r>
            <a:r>
              <a:rPr lang="ru-RU" sz="3100" b="0" dirty="0" smtClean="0">
                <a:solidFill>
                  <a:schemeClr val="tx1"/>
                </a:solidFill>
                <a:latin typeface="Times New Roman" pitchFamily="18" charset="0"/>
                <a:cs typeface="Times New Roman" pitchFamily="18" charset="0"/>
              </a:rPr>
              <a:t/>
            </a:r>
            <a:br>
              <a:rPr lang="ru-RU" sz="3100" b="0" dirty="0" smtClean="0">
                <a:solidFill>
                  <a:schemeClr val="tx1"/>
                </a:solidFill>
                <a:latin typeface="Times New Roman" pitchFamily="18" charset="0"/>
                <a:cs typeface="Times New Roman" pitchFamily="18" charset="0"/>
              </a:rPr>
            </a:br>
            <a:r>
              <a:rPr lang="ru-RU" sz="3100" b="0" dirty="0" smtClean="0">
                <a:solidFill>
                  <a:schemeClr val="tx1"/>
                </a:solidFill>
                <a:effectLst/>
                <a:latin typeface="Times New Roman" pitchFamily="18" charset="0"/>
                <a:cs typeface="Times New Roman" pitchFamily="18" charset="0"/>
              </a:rPr>
              <a:t>1.</a:t>
            </a:r>
            <a:r>
              <a:rPr lang="ru-RU" sz="3100" dirty="0" smtClean="0">
                <a:solidFill>
                  <a:schemeClr val="tx1"/>
                </a:solidFill>
                <a:effectLst/>
                <a:latin typeface="Times New Roman" pitchFamily="18" charset="0"/>
                <a:cs typeface="Times New Roman" pitchFamily="18" charset="0"/>
              </a:rPr>
              <a:t> </a:t>
            </a:r>
            <a:r>
              <a:rPr lang="ru-RU" sz="3100" b="0" dirty="0" smtClean="0">
                <a:solidFill>
                  <a:schemeClr val="tx1"/>
                </a:solidFill>
                <a:effectLst/>
                <a:latin typeface="Times New Roman" pitchFamily="18" charset="0"/>
                <a:cs typeface="Times New Roman" pitchFamily="18" charset="0"/>
              </a:rPr>
              <a:t>Характеристика и оценка водных ресурсов мира</a:t>
            </a:r>
            <a:br>
              <a:rPr lang="ru-RU" sz="3100" b="0" dirty="0" smtClean="0">
                <a:solidFill>
                  <a:schemeClr val="tx1"/>
                </a:solidFill>
                <a:effectLst/>
                <a:latin typeface="Times New Roman" pitchFamily="18" charset="0"/>
                <a:cs typeface="Times New Roman" pitchFamily="18" charset="0"/>
              </a:rPr>
            </a:br>
            <a:r>
              <a:rPr lang="ru-RU" sz="3100" b="0" dirty="0" smtClean="0">
                <a:solidFill>
                  <a:schemeClr val="tx1"/>
                </a:solidFill>
                <a:effectLst/>
                <a:latin typeface="Times New Roman" pitchFamily="18" charset="0"/>
                <a:cs typeface="Times New Roman" pitchFamily="18" charset="0"/>
              </a:rPr>
              <a:t> и Республики Беларусь.</a:t>
            </a:r>
            <a:br>
              <a:rPr lang="ru-RU" sz="3100" b="0" dirty="0" smtClean="0">
                <a:solidFill>
                  <a:schemeClr val="tx1"/>
                </a:solidFill>
                <a:effectLst/>
                <a:latin typeface="Times New Roman" pitchFamily="18" charset="0"/>
                <a:cs typeface="Times New Roman" pitchFamily="18" charset="0"/>
              </a:rPr>
            </a:br>
            <a:r>
              <a:rPr lang="ru-RU" sz="3100" b="0" dirty="0" smtClean="0">
                <a:solidFill>
                  <a:schemeClr val="tx1"/>
                </a:solidFill>
                <a:effectLst/>
                <a:latin typeface="Times New Roman" pitchFamily="18" charset="0"/>
                <a:cs typeface="Times New Roman" pitchFamily="18" charset="0"/>
              </a:rPr>
              <a:t>2. Источники и виды антропогенного загрязнения водных ресурсов и их влияние на состояние окружающей природной среды и человека. Экологические последствия загрязнения водных ресурсов. </a:t>
            </a:r>
            <a:br>
              <a:rPr lang="ru-RU" sz="3100" b="0" dirty="0" smtClean="0">
                <a:solidFill>
                  <a:schemeClr val="tx1"/>
                </a:solidFill>
                <a:effectLst/>
                <a:latin typeface="Times New Roman" pitchFamily="18" charset="0"/>
                <a:cs typeface="Times New Roman" pitchFamily="18" charset="0"/>
              </a:rPr>
            </a:br>
            <a:r>
              <a:rPr lang="ru-RU" sz="3100" b="0" dirty="0" smtClean="0">
                <a:solidFill>
                  <a:schemeClr val="tx1"/>
                </a:solidFill>
                <a:effectLst/>
                <a:latin typeface="Times New Roman" pitchFamily="18" charset="0"/>
                <a:cs typeface="Times New Roman" pitchFamily="18" charset="0"/>
              </a:rPr>
              <a:t>3. Основные направления использования водных ресурсов в мире и Республике Беларусь.</a:t>
            </a:r>
            <a:br>
              <a:rPr lang="ru-RU" sz="3100" b="0" dirty="0" smtClean="0">
                <a:solidFill>
                  <a:schemeClr val="tx1"/>
                </a:solidFill>
                <a:effectLst/>
                <a:latin typeface="Times New Roman" pitchFamily="18" charset="0"/>
                <a:cs typeface="Times New Roman" pitchFamily="18" charset="0"/>
              </a:rPr>
            </a:br>
            <a:r>
              <a:rPr lang="ru-RU" sz="3100" b="0" dirty="0" smtClean="0">
                <a:solidFill>
                  <a:schemeClr val="tx1"/>
                </a:solidFill>
                <a:effectLst/>
                <a:latin typeface="Times New Roman" pitchFamily="18" charset="0"/>
                <a:cs typeface="Times New Roman" pitchFamily="18" charset="0"/>
              </a:rPr>
              <a:t>4. Оценка состояния и нормирования качества воды. Основные направления охраны водных ресурсов.</a:t>
            </a:r>
            <a:r>
              <a:rPr lang="ru-RU" sz="3100" b="0" dirty="0" smtClean="0">
                <a:solidFill>
                  <a:schemeClr val="tx1"/>
                </a:solidFill>
                <a:effectLst/>
                <a:latin typeface="Times New Roman" pitchFamily="18" charset="0"/>
                <a:ea typeface="Times New Roman" pitchFamily="18" charset="0"/>
                <a:cs typeface="Times New Roman" pitchFamily="18" charset="0"/>
              </a:rPr>
              <a:t/>
            </a:r>
            <a:br>
              <a:rPr lang="ru-RU" sz="3100" b="0" dirty="0" smtClean="0">
                <a:solidFill>
                  <a:schemeClr val="tx1"/>
                </a:solidFill>
                <a:effectLst/>
                <a:latin typeface="Times New Roman" pitchFamily="18" charset="0"/>
                <a:ea typeface="Times New Roman" pitchFamily="18" charset="0"/>
                <a:cs typeface="Times New Roman" pitchFamily="18" charset="0"/>
              </a:rPr>
            </a:br>
            <a:endParaRPr lang="ru-RU" sz="3100" b="0" dirty="0">
              <a:solidFill>
                <a:schemeClr val="tx1"/>
              </a:solidFill>
              <a:effectLst/>
              <a:latin typeface="Times New Roman" pitchFamily="18" charset="0"/>
              <a:cs typeface="Times New Roman" pitchFamily="18" charset="0"/>
            </a:endParaRPr>
          </a:p>
        </p:txBody>
      </p:sp>
      <p:sp>
        <p:nvSpPr>
          <p:cNvPr id="6" name="TextBox 1"/>
          <p:cNvSpPr txBox="1">
            <a:spLocks noChangeArrowheads="1"/>
          </p:cNvSpPr>
          <p:nvPr/>
        </p:nvSpPr>
        <p:spPr bwMode="auto">
          <a:xfrm>
            <a:off x="3571868" y="6000768"/>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Экологический календарь Гидросфера - водная оболочка Земли"/>
          <p:cNvPicPr>
            <a:picLocks noChangeAspect="1" noChangeArrowheads="1"/>
          </p:cNvPicPr>
          <p:nvPr/>
        </p:nvPicPr>
        <p:blipFill>
          <a:blip r:embed="rId2"/>
          <a:srcRect/>
          <a:stretch>
            <a:fillRect/>
          </a:stretch>
        </p:blipFill>
        <p:spPr bwMode="auto">
          <a:xfrm>
            <a:off x="357158" y="428604"/>
            <a:ext cx="4476781" cy="3357586"/>
          </a:xfrm>
          <a:prstGeom prst="rect">
            <a:avLst/>
          </a:prstGeom>
          <a:noFill/>
        </p:spPr>
      </p:pic>
      <p:pic>
        <p:nvPicPr>
          <p:cNvPr id="47106" name="Picture 2" descr="http://www.stavropolye.tv/upload/iblock/f25/100.jpg"/>
          <p:cNvPicPr>
            <a:picLocks noChangeAspect="1" noChangeArrowheads="1"/>
          </p:cNvPicPr>
          <p:nvPr/>
        </p:nvPicPr>
        <p:blipFill>
          <a:blip r:embed="rId3"/>
          <a:srcRect/>
          <a:stretch>
            <a:fillRect/>
          </a:stretch>
        </p:blipFill>
        <p:spPr bwMode="auto">
          <a:xfrm>
            <a:off x="5000628" y="3571876"/>
            <a:ext cx="3857652" cy="2928958"/>
          </a:xfrm>
          <a:prstGeom prst="rect">
            <a:avLst/>
          </a:prstGeom>
          <a:noFill/>
        </p:spPr>
      </p:pic>
      <p:pic>
        <p:nvPicPr>
          <p:cNvPr id="47110" name="Picture 6" descr="Проблемы мира - Экологические проблемы - Картинки по экологи…"/>
          <p:cNvPicPr>
            <a:picLocks noChangeAspect="1" noChangeArrowheads="1"/>
          </p:cNvPicPr>
          <p:nvPr/>
        </p:nvPicPr>
        <p:blipFill>
          <a:blip r:embed="rId4"/>
          <a:srcRect/>
          <a:stretch>
            <a:fillRect/>
          </a:stretch>
        </p:blipFill>
        <p:spPr bwMode="auto">
          <a:xfrm>
            <a:off x="4572000" y="357166"/>
            <a:ext cx="4286280" cy="3214710"/>
          </a:xfrm>
          <a:prstGeom prst="rect">
            <a:avLst/>
          </a:prstGeom>
          <a:noFill/>
        </p:spPr>
      </p:pic>
      <p:pic>
        <p:nvPicPr>
          <p:cNvPr id="47112" name="Picture 8" descr="Китайские экологи бьют тревогу Kleinburd News"/>
          <p:cNvPicPr>
            <a:picLocks noChangeAspect="1" noChangeArrowheads="1"/>
          </p:cNvPicPr>
          <p:nvPr/>
        </p:nvPicPr>
        <p:blipFill>
          <a:blip r:embed="rId5"/>
          <a:srcRect/>
          <a:stretch>
            <a:fillRect/>
          </a:stretch>
        </p:blipFill>
        <p:spPr bwMode="auto">
          <a:xfrm>
            <a:off x="357158" y="3429000"/>
            <a:ext cx="4678007" cy="2994021"/>
          </a:xfrm>
          <a:prstGeom prst="rect">
            <a:avLst/>
          </a:prstGeom>
          <a:noFill/>
        </p:spPr>
      </p:pic>
      <p:sp>
        <p:nvSpPr>
          <p:cNvPr id="7"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Катастрофы - Форум портала FILEBURG.RU"/>
          <p:cNvPicPr>
            <a:picLocks noChangeAspect="1" noChangeArrowheads="1"/>
          </p:cNvPicPr>
          <p:nvPr/>
        </p:nvPicPr>
        <p:blipFill>
          <a:blip r:embed="rId3"/>
          <a:srcRect/>
          <a:stretch>
            <a:fillRect/>
          </a:stretch>
        </p:blipFill>
        <p:spPr bwMode="auto">
          <a:xfrm>
            <a:off x="357159" y="357166"/>
            <a:ext cx="8429684" cy="6143668"/>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357166"/>
            <a:ext cx="8572560"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357166"/>
            <a:ext cx="8286808" cy="830997"/>
          </a:xfrm>
          <a:prstGeom prst="rect">
            <a:avLst/>
          </a:prstGeom>
        </p:spPr>
        <p:txBody>
          <a:bodyPr wrap="square">
            <a:spAutoFit/>
          </a:bodyPr>
          <a:lstStyle/>
          <a:p>
            <a:pPr algn="ctr"/>
            <a:r>
              <a:rPr lang="ru-RU" sz="2400" b="1" dirty="0" smtClean="0">
                <a:latin typeface="Times New Roman" pitchFamily="18" charset="0"/>
                <a:cs typeface="Times New Roman" pitchFamily="18" charset="0"/>
              </a:rPr>
              <a:t>Основные направления использования водных ресурсов в мире и Республике Беларусь.</a:t>
            </a:r>
            <a:endParaRPr lang="ru-RU" sz="2400" b="1" dirty="0">
              <a:latin typeface="Times New Roman" pitchFamily="18" charset="0"/>
              <a:cs typeface="Times New Roman" pitchFamily="18" charset="0"/>
            </a:endParaRPr>
          </a:p>
        </p:txBody>
      </p:sp>
      <p:sp>
        <p:nvSpPr>
          <p:cNvPr id="3" name="Прямоугольник 2"/>
          <p:cNvSpPr/>
          <p:nvPr/>
        </p:nvSpPr>
        <p:spPr>
          <a:xfrm>
            <a:off x="500034" y="1214422"/>
            <a:ext cx="8072494" cy="1200329"/>
          </a:xfrm>
          <a:prstGeom prst="rect">
            <a:avLst/>
          </a:prstGeom>
        </p:spPr>
        <p:txBody>
          <a:bodyPr wrap="square">
            <a:spAutoFit/>
          </a:bodyPr>
          <a:lstStyle/>
          <a:p>
            <a:pPr algn="just"/>
            <a:r>
              <a:rPr lang="ru-RU" sz="2400" dirty="0" smtClean="0">
                <a:latin typeface="Times New Roman" pitchFamily="18" charset="0"/>
                <a:cs typeface="Times New Roman" pitchFamily="18" charset="0"/>
              </a:rPr>
              <a:t>По характеру использования водных ресурсов отрасли народного хозяйства делят на </a:t>
            </a:r>
            <a:r>
              <a:rPr lang="ru-RU" sz="2400" dirty="0" err="1" smtClean="0">
                <a:latin typeface="Times New Roman" pitchFamily="18" charset="0"/>
                <a:cs typeface="Times New Roman" pitchFamily="18" charset="0"/>
              </a:rPr>
              <a:t>водопотребителей</a:t>
            </a:r>
            <a:r>
              <a:rPr lang="ru-RU" sz="2400" dirty="0" smtClean="0">
                <a:latin typeface="Times New Roman" pitchFamily="18" charset="0"/>
                <a:cs typeface="Times New Roman" pitchFamily="18" charset="0"/>
              </a:rPr>
              <a:t> и водопользователей.</a:t>
            </a:r>
            <a:endParaRPr lang="ru-RU" sz="2400" dirty="0">
              <a:latin typeface="Times New Roman" pitchFamily="18" charset="0"/>
              <a:cs typeface="Times New Roman" pitchFamily="18" charset="0"/>
            </a:endParaRPr>
          </a:p>
        </p:txBody>
      </p:sp>
      <p:sp>
        <p:nvSpPr>
          <p:cNvPr id="4" name="Прямоугольник 3"/>
          <p:cNvSpPr/>
          <p:nvPr/>
        </p:nvSpPr>
        <p:spPr>
          <a:xfrm>
            <a:off x="428596" y="2357430"/>
            <a:ext cx="8143932" cy="1938992"/>
          </a:xfrm>
          <a:prstGeom prst="rect">
            <a:avLst/>
          </a:prstGeom>
        </p:spPr>
        <p:txBody>
          <a:bodyPr wrap="square">
            <a:spAutoFit/>
          </a:bodyPr>
          <a:lstStyle/>
          <a:p>
            <a:pPr algn="just"/>
            <a:r>
              <a:rPr lang="ru-RU" sz="2400" b="1" i="1" dirty="0" smtClean="0">
                <a:latin typeface="Times New Roman" pitchFamily="18" charset="0"/>
                <a:cs typeface="Times New Roman" pitchFamily="18" charset="0"/>
              </a:rPr>
              <a:t>Водопользование</a:t>
            </a:r>
            <a:r>
              <a:rPr lang="ru-RU" sz="2400" i="1"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связано с процессами, когда используют не воду как таковую, а ее энергию или водную среду. На такой основе развивается гидроэнергетика, водный транспорт, рыбное хозяйство, система отдыха и спорта и др. При этом нет потерь воды.</a:t>
            </a:r>
            <a:endParaRPr lang="ru-RU" sz="2400" dirty="0">
              <a:latin typeface="Times New Roman" pitchFamily="18" charset="0"/>
              <a:cs typeface="Times New Roman" pitchFamily="18" charset="0"/>
            </a:endParaRPr>
          </a:p>
        </p:txBody>
      </p:sp>
      <p:sp>
        <p:nvSpPr>
          <p:cNvPr id="46081" name="Rectangle 1"/>
          <p:cNvSpPr>
            <a:spLocks noChangeArrowheads="1"/>
          </p:cNvSpPr>
          <p:nvPr/>
        </p:nvSpPr>
        <p:spPr bwMode="auto">
          <a:xfrm>
            <a:off x="428596" y="4214818"/>
            <a:ext cx="8286808"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При </a:t>
            </a:r>
            <a:r>
              <a:rPr kumimoji="0" lang="ru-RU" sz="2400" b="1"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водопотреблении</a:t>
            </a:r>
            <a:r>
              <a:rPr kumimoji="0" lang="ru-RU" sz="24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вода изымается из ее источников (рек, водоемов, водоносных пластов) и используется в промышленности, сельском хозяйстве, для коммунально-бытовых нужд; Водопотребление с точки зрения использования водных ресурсов подразделяют на </a:t>
            </a:r>
            <a:r>
              <a:rPr kumimoji="0" lang="ru-RU" sz="24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возвратное </a:t>
            </a: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(возвращаемое к источнику) и </a:t>
            </a:r>
            <a:r>
              <a:rPr kumimoji="0" lang="ru-RU" sz="24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безвозвратное (</a:t>
            </a: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потери). </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Влияние человека на водные ресурсы, водопотребление - Картинка 16305/19"/>
          <p:cNvPicPr>
            <a:picLocks noChangeAspect="1" noChangeArrowheads="1"/>
          </p:cNvPicPr>
          <p:nvPr/>
        </p:nvPicPr>
        <p:blipFill>
          <a:blip r:embed="rId2"/>
          <a:srcRect/>
          <a:stretch>
            <a:fillRect/>
          </a:stretch>
        </p:blipFill>
        <p:spPr bwMode="auto">
          <a:xfrm>
            <a:off x="285720" y="357167"/>
            <a:ext cx="8572560" cy="6155550"/>
          </a:xfrm>
          <a:prstGeom prst="rect">
            <a:avLst/>
          </a:prstGeom>
          <a:noFill/>
        </p:spPr>
      </p:pic>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idx="4294967295"/>
          </p:nvPr>
        </p:nvSpPr>
        <p:spPr>
          <a:xfrm>
            <a:off x="500034" y="714356"/>
            <a:ext cx="8429684" cy="500063"/>
          </a:xfrm>
        </p:spPr>
        <p:txBody>
          <a:bodyPr>
            <a:noAutofit/>
          </a:bodyPr>
          <a:lstStyle/>
          <a:p>
            <a:r>
              <a:rPr lang="ru-RU" sz="2400" b="1" dirty="0" smtClean="0">
                <a:solidFill>
                  <a:schemeClr val="tx1"/>
                </a:solidFill>
                <a:effectLst/>
                <a:latin typeface="Times New Roman" pitchFamily="18" charset="0"/>
                <a:cs typeface="Times New Roman" pitchFamily="18" charset="0"/>
              </a:rPr>
              <a:t>Использование воды на различные хозяйственные цели в отдельных странах мира (в % к общему водопотреблению)</a:t>
            </a:r>
            <a:endParaRPr lang="ru-RU" sz="2400" dirty="0" smtClean="0">
              <a:solidFill>
                <a:schemeClr val="tx1"/>
              </a:solidFill>
              <a:effectLst/>
              <a:latin typeface="Times New Roman" pitchFamily="18" charset="0"/>
              <a:cs typeface="Times New Roman" pitchFamily="18" charset="0"/>
            </a:endParaRPr>
          </a:p>
        </p:txBody>
      </p:sp>
      <p:graphicFrame>
        <p:nvGraphicFramePr>
          <p:cNvPr id="4" name="Содержимое 3"/>
          <p:cNvGraphicFramePr>
            <a:graphicFrameLocks noGrp="1"/>
          </p:cNvGraphicFramePr>
          <p:nvPr>
            <p:ph idx="4294967295"/>
          </p:nvPr>
        </p:nvGraphicFramePr>
        <p:xfrm>
          <a:off x="357158" y="1428736"/>
          <a:ext cx="8317557" cy="5000642"/>
        </p:xfrm>
        <a:graphic>
          <a:graphicData uri="http://schemas.openxmlformats.org/drawingml/2006/table">
            <a:tbl>
              <a:tblPr firstRow="1" bandRow="1">
                <a:tableStyleId>{5C22544A-7EE6-4342-B048-85BDC9FD1C3A}</a:tableStyleId>
              </a:tblPr>
              <a:tblGrid>
                <a:gridCol w="2714644"/>
                <a:gridCol w="1143008"/>
                <a:gridCol w="928694"/>
                <a:gridCol w="959443"/>
                <a:gridCol w="1154915"/>
                <a:gridCol w="1416853"/>
              </a:tblGrid>
              <a:tr h="1244306">
                <a:tc>
                  <a:txBody>
                    <a:bodyPr/>
                    <a:lstStyle/>
                    <a:p>
                      <a:pPr indent="64770">
                        <a:lnSpc>
                          <a:spcPct val="115000"/>
                        </a:lnSpc>
                        <a:spcAft>
                          <a:spcPts val="0"/>
                        </a:spcAft>
                      </a:pPr>
                      <a:r>
                        <a:rPr lang="ru-RU" sz="2000" b="1" spc="10" dirty="0">
                          <a:solidFill>
                            <a:srgbClr val="000000"/>
                          </a:solidFill>
                          <a:latin typeface="Times New Roman"/>
                          <a:ea typeface="Calibri"/>
                          <a:cs typeface="Times New Roman"/>
                        </a:rPr>
                        <a:t>Группы водопотребления</a:t>
                      </a:r>
                      <a:endParaRPr lang="ru-RU" sz="20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2000" b="1" spc="30" dirty="0">
                          <a:solidFill>
                            <a:srgbClr val="000000"/>
                          </a:solidFill>
                          <a:latin typeface="Times New Roman"/>
                          <a:ea typeface="Calibri"/>
                          <a:cs typeface="Times New Roman"/>
                        </a:rPr>
                        <a:t>Беларусь</a:t>
                      </a:r>
                      <a:endParaRPr lang="ru-RU" sz="20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2000" b="1" spc="-20" dirty="0">
                          <a:solidFill>
                            <a:srgbClr val="000000"/>
                          </a:solidFill>
                          <a:latin typeface="Times New Roman"/>
                          <a:ea typeface="Calibri"/>
                          <a:cs typeface="Times New Roman"/>
                        </a:rPr>
                        <a:t>Россия</a:t>
                      </a:r>
                      <a:endParaRPr lang="ru-RU" sz="20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2000" b="1" spc="5" dirty="0">
                          <a:solidFill>
                            <a:srgbClr val="000000"/>
                          </a:solidFill>
                          <a:latin typeface="Times New Roman"/>
                          <a:ea typeface="Calibri"/>
                          <a:cs typeface="Times New Roman"/>
                        </a:rPr>
                        <a:t>США</a:t>
                      </a:r>
                      <a:endParaRPr lang="ru-RU" sz="20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2000" b="1" spc="-20" dirty="0">
                          <a:solidFill>
                            <a:srgbClr val="000000"/>
                          </a:solidFill>
                          <a:latin typeface="Times New Roman"/>
                          <a:ea typeface="Calibri"/>
                          <a:cs typeface="Times New Roman"/>
                        </a:rPr>
                        <a:t>Франция</a:t>
                      </a:r>
                      <a:endParaRPr lang="ru-RU" sz="20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2000" b="1" spc="-35" dirty="0">
                          <a:solidFill>
                            <a:srgbClr val="000000"/>
                          </a:solidFill>
                          <a:latin typeface="Times New Roman"/>
                          <a:ea typeface="Calibri"/>
                          <a:cs typeface="Times New Roman"/>
                        </a:rPr>
                        <a:t>Финлян</a:t>
                      </a:r>
                      <a:r>
                        <a:rPr lang="ru-RU" sz="2000" b="1" spc="-10" dirty="0">
                          <a:solidFill>
                            <a:srgbClr val="000000"/>
                          </a:solidFill>
                          <a:latin typeface="Times New Roman"/>
                          <a:ea typeface="Calibri"/>
                          <a:cs typeface="Times New Roman"/>
                        </a:rPr>
                        <a:t>дия</a:t>
                      </a:r>
                      <a:endParaRPr lang="ru-RU" sz="2000" b="1" dirty="0">
                        <a:latin typeface="Calibri"/>
                        <a:ea typeface="Calibri"/>
                        <a:cs typeface="Times New Roman"/>
                      </a:endParaRPr>
                    </a:p>
                  </a:txBody>
                  <a:tcPr marL="25400" marR="25400" marT="0" marB="0"/>
                </a:tc>
              </a:tr>
              <a:tr h="1252112">
                <a:tc>
                  <a:txBody>
                    <a:bodyPr/>
                    <a:lstStyle/>
                    <a:p>
                      <a:pPr>
                        <a:lnSpc>
                          <a:spcPct val="115000"/>
                        </a:lnSpc>
                        <a:spcAft>
                          <a:spcPts val="0"/>
                        </a:spcAft>
                      </a:pPr>
                      <a:r>
                        <a:rPr lang="ru-RU" sz="2000" b="1" dirty="0">
                          <a:solidFill>
                            <a:srgbClr val="000000"/>
                          </a:solidFill>
                          <a:latin typeface="Times New Roman"/>
                          <a:ea typeface="Calibri"/>
                          <a:cs typeface="Times New Roman"/>
                        </a:rPr>
                        <a:t>Сельскохозяйственное</a:t>
                      </a:r>
                      <a:endParaRPr lang="ru-RU" sz="2000" b="1" dirty="0">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spc="-40" dirty="0">
                          <a:solidFill>
                            <a:srgbClr val="000000"/>
                          </a:solidFill>
                          <a:latin typeface="Times New Roman"/>
                          <a:ea typeface="Calibri"/>
                          <a:cs typeface="Times New Roman"/>
                        </a:rPr>
                        <a:t>22</a:t>
                      </a:r>
                      <a:endParaRPr lang="ru-RU" sz="32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3200" b="1" spc="-40" dirty="0">
                          <a:solidFill>
                            <a:srgbClr val="000000"/>
                          </a:solidFill>
                          <a:latin typeface="Times New Roman"/>
                          <a:ea typeface="Calibri"/>
                          <a:cs typeface="Times New Roman"/>
                        </a:rPr>
                        <a:t>22</a:t>
                      </a:r>
                      <a:endParaRPr lang="ru-RU" sz="32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3200" b="1" dirty="0">
                          <a:solidFill>
                            <a:srgbClr val="000000"/>
                          </a:solidFill>
                          <a:latin typeface="Times New Roman"/>
                          <a:ea typeface="Calibri"/>
                          <a:cs typeface="Times New Roman"/>
                        </a:rPr>
                        <a:t>49</a:t>
                      </a:r>
                      <a:endParaRPr lang="ru-RU" sz="3200" b="1" dirty="0">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dirty="0">
                          <a:solidFill>
                            <a:srgbClr val="000000"/>
                          </a:solidFill>
                          <a:latin typeface="Times New Roman"/>
                          <a:ea typeface="Calibri"/>
                          <a:cs typeface="Times New Roman"/>
                        </a:rPr>
                        <a:t>51</a:t>
                      </a:r>
                      <a:endParaRPr lang="ru-RU" sz="3200" b="1" dirty="0">
                        <a:latin typeface="Calibri"/>
                        <a:ea typeface="Calibri"/>
                        <a:cs typeface="Times New Roman"/>
                      </a:endParaRPr>
                    </a:p>
                  </a:txBody>
                  <a:tcPr marL="25400" marR="25400" marT="0" marB="0"/>
                </a:tc>
                <a:tc>
                  <a:txBody>
                    <a:bodyPr/>
                    <a:lstStyle/>
                    <a:p>
                      <a:pPr indent="-40005" algn="ctr">
                        <a:lnSpc>
                          <a:spcPct val="115000"/>
                        </a:lnSpc>
                        <a:spcAft>
                          <a:spcPts val="0"/>
                        </a:spcAft>
                      </a:pPr>
                      <a:r>
                        <a:rPr lang="ru-RU" sz="3200" b="1" dirty="0">
                          <a:solidFill>
                            <a:srgbClr val="000000"/>
                          </a:solidFill>
                          <a:latin typeface="Times New Roman"/>
                          <a:ea typeface="Calibri"/>
                          <a:cs typeface="Times New Roman"/>
                        </a:rPr>
                        <a:t>10</a:t>
                      </a:r>
                      <a:endParaRPr lang="ru-RU" sz="3200" b="1" dirty="0">
                        <a:latin typeface="Calibri"/>
                        <a:ea typeface="Calibri"/>
                        <a:cs typeface="Times New Roman"/>
                      </a:endParaRPr>
                    </a:p>
                  </a:txBody>
                  <a:tcPr marL="25400" marR="25400" marT="0" marB="0"/>
                </a:tc>
              </a:tr>
              <a:tr h="1252112">
                <a:tc>
                  <a:txBody>
                    <a:bodyPr/>
                    <a:lstStyle/>
                    <a:p>
                      <a:pPr indent="-25400">
                        <a:lnSpc>
                          <a:spcPct val="115000"/>
                        </a:lnSpc>
                        <a:spcAft>
                          <a:spcPts val="0"/>
                        </a:spcAft>
                      </a:pPr>
                      <a:r>
                        <a:rPr lang="ru-RU" sz="2000" b="1" dirty="0">
                          <a:solidFill>
                            <a:srgbClr val="000000"/>
                          </a:solidFill>
                          <a:latin typeface="Times New Roman"/>
                          <a:ea typeface="Calibri"/>
                          <a:cs typeface="Times New Roman"/>
                        </a:rPr>
                        <a:t>Промышленное</a:t>
                      </a:r>
                      <a:endParaRPr lang="ru-RU" sz="2000" b="1" dirty="0">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a:solidFill>
                            <a:srgbClr val="000000"/>
                          </a:solidFill>
                          <a:latin typeface="Times New Roman"/>
                          <a:ea typeface="Calibri"/>
                          <a:cs typeface="Times New Roman"/>
                        </a:rPr>
                        <a:t>32</a:t>
                      </a:r>
                      <a:endParaRPr lang="ru-RU" sz="3200" b="1">
                        <a:latin typeface="Calibri"/>
                        <a:ea typeface="Calibri"/>
                        <a:cs typeface="Times New Roman"/>
                      </a:endParaRPr>
                    </a:p>
                  </a:txBody>
                  <a:tcPr marL="25400" marR="25400" marT="0" marB="0"/>
                </a:tc>
                <a:tc>
                  <a:txBody>
                    <a:bodyPr/>
                    <a:lstStyle/>
                    <a:p>
                      <a:pPr indent="64770" algn="ctr">
                        <a:lnSpc>
                          <a:spcPct val="115000"/>
                        </a:lnSpc>
                        <a:spcAft>
                          <a:spcPts val="0"/>
                        </a:spcAft>
                      </a:pPr>
                      <a:r>
                        <a:rPr lang="ru-RU" sz="3200" b="1">
                          <a:solidFill>
                            <a:srgbClr val="000000"/>
                          </a:solidFill>
                          <a:latin typeface="Times New Roman"/>
                          <a:ea typeface="Calibri"/>
                          <a:cs typeface="Times New Roman"/>
                        </a:rPr>
                        <a:t>33</a:t>
                      </a:r>
                      <a:endParaRPr lang="ru-RU" sz="3200" b="1">
                        <a:latin typeface="Calibri"/>
                        <a:ea typeface="Calibri"/>
                        <a:cs typeface="Times New Roman"/>
                      </a:endParaRPr>
                    </a:p>
                  </a:txBody>
                  <a:tcPr marL="25400" marR="25400" marT="0" marB="0"/>
                </a:tc>
                <a:tc>
                  <a:txBody>
                    <a:bodyPr/>
                    <a:lstStyle/>
                    <a:p>
                      <a:pPr indent="64770" algn="ctr">
                        <a:lnSpc>
                          <a:spcPct val="115000"/>
                        </a:lnSpc>
                        <a:spcAft>
                          <a:spcPts val="0"/>
                        </a:spcAft>
                      </a:pPr>
                      <a:r>
                        <a:rPr lang="ru-RU" sz="3200" b="1">
                          <a:solidFill>
                            <a:srgbClr val="000000"/>
                          </a:solidFill>
                          <a:latin typeface="Times New Roman"/>
                          <a:ea typeface="Calibri"/>
                          <a:cs typeface="Times New Roman"/>
                        </a:rPr>
                        <a:t>41</a:t>
                      </a:r>
                      <a:endParaRPr lang="ru-RU" sz="3200" b="1">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a:solidFill>
                            <a:srgbClr val="000000"/>
                          </a:solidFill>
                          <a:latin typeface="Times New Roman"/>
                          <a:ea typeface="Calibri"/>
                          <a:cs typeface="Times New Roman"/>
                        </a:rPr>
                        <a:t>37</a:t>
                      </a:r>
                      <a:endParaRPr lang="ru-RU" sz="3200" b="1">
                        <a:latin typeface="Calibri"/>
                        <a:ea typeface="Calibri"/>
                        <a:cs typeface="Times New Roman"/>
                      </a:endParaRPr>
                    </a:p>
                  </a:txBody>
                  <a:tcPr marL="25400" marR="25400" marT="0" marB="0"/>
                </a:tc>
                <a:tc>
                  <a:txBody>
                    <a:bodyPr/>
                    <a:lstStyle/>
                    <a:p>
                      <a:pPr algn="ctr">
                        <a:lnSpc>
                          <a:spcPct val="115000"/>
                        </a:lnSpc>
                        <a:spcAft>
                          <a:spcPts val="0"/>
                        </a:spcAft>
                      </a:pPr>
                      <a:r>
                        <a:rPr lang="ru-RU" sz="3200" b="1" spc="10" dirty="0">
                          <a:solidFill>
                            <a:srgbClr val="000000"/>
                          </a:solidFill>
                          <a:latin typeface="Times New Roman"/>
                          <a:ea typeface="Calibri"/>
                          <a:cs typeface="Times New Roman"/>
                        </a:rPr>
                        <a:t>80</a:t>
                      </a:r>
                      <a:endParaRPr lang="ru-RU" sz="3200" b="1" dirty="0">
                        <a:latin typeface="Calibri"/>
                        <a:ea typeface="Calibri"/>
                        <a:cs typeface="Times New Roman"/>
                      </a:endParaRPr>
                    </a:p>
                  </a:txBody>
                  <a:tcPr marL="25400" marR="25400" marT="0" marB="0"/>
                </a:tc>
              </a:tr>
              <a:tr h="1252112">
                <a:tc>
                  <a:txBody>
                    <a:bodyPr/>
                    <a:lstStyle/>
                    <a:p>
                      <a:pPr>
                        <a:lnSpc>
                          <a:spcPct val="115000"/>
                        </a:lnSpc>
                        <a:spcAft>
                          <a:spcPts val="0"/>
                        </a:spcAft>
                      </a:pPr>
                      <a:r>
                        <a:rPr lang="ru-RU" sz="2000" b="1" spc="-5" dirty="0">
                          <a:solidFill>
                            <a:srgbClr val="000000"/>
                          </a:solidFill>
                          <a:latin typeface="Times New Roman"/>
                          <a:ea typeface="Calibri"/>
                          <a:cs typeface="Times New Roman"/>
                        </a:rPr>
                        <a:t>Коммунально-бытовое</a:t>
                      </a:r>
                      <a:endParaRPr lang="ru-RU" sz="2000" b="1" dirty="0">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dirty="0">
                          <a:solidFill>
                            <a:srgbClr val="000000"/>
                          </a:solidFill>
                          <a:latin typeface="Times New Roman"/>
                          <a:ea typeface="Calibri"/>
                          <a:cs typeface="Times New Roman"/>
                        </a:rPr>
                        <a:t>46</a:t>
                      </a:r>
                      <a:endParaRPr lang="ru-RU" sz="3200" b="1" dirty="0">
                        <a:latin typeface="Calibri"/>
                        <a:ea typeface="Calibri"/>
                        <a:cs typeface="Times New Roman"/>
                      </a:endParaRPr>
                    </a:p>
                  </a:txBody>
                  <a:tcPr marL="25400" marR="25400" marT="0" marB="0"/>
                </a:tc>
                <a:tc>
                  <a:txBody>
                    <a:bodyPr/>
                    <a:lstStyle/>
                    <a:p>
                      <a:pPr algn="ctr">
                        <a:lnSpc>
                          <a:spcPct val="115000"/>
                        </a:lnSpc>
                        <a:spcAft>
                          <a:spcPts val="0"/>
                        </a:spcAft>
                      </a:pPr>
                      <a:r>
                        <a:rPr lang="ru-RU" sz="3200" b="1">
                          <a:solidFill>
                            <a:srgbClr val="000000"/>
                          </a:solidFill>
                          <a:latin typeface="Times New Roman"/>
                          <a:ea typeface="Calibri"/>
                          <a:cs typeface="Times New Roman"/>
                        </a:rPr>
                        <a:t>45</a:t>
                      </a:r>
                      <a:endParaRPr lang="ru-RU" sz="3200" b="1">
                        <a:latin typeface="Calibri"/>
                        <a:ea typeface="Calibri"/>
                        <a:cs typeface="Times New Roman"/>
                      </a:endParaRPr>
                    </a:p>
                  </a:txBody>
                  <a:tcPr marL="25400" marR="25400" marT="0" marB="0"/>
                </a:tc>
                <a:tc>
                  <a:txBody>
                    <a:bodyPr/>
                    <a:lstStyle/>
                    <a:p>
                      <a:pPr algn="ctr">
                        <a:lnSpc>
                          <a:spcPct val="115000"/>
                        </a:lnSpc>
                        <a:spcAft>
                          <a:spcPts val="0"/>
                        </a:spcAft>
                      </a:pPr>
                      <a:r>
                        <a:rPr lang="ru-RU" sz="3200" b="1">
                          <a:solidFill>
                            <a:srgbClr val="000000"/>
                          </a:solidFill>
                          <a:latin typeface="Times New Roman"/>
                          <a:ea typeface="Calibri"/>
                          <a:cs typeface="Times New Roman"/>
                        </a:rPr>
                        <a:t>10</a:t>
                      </a:r>
                      <a:endParaRPr lang="ru-RU" sz="3200" b="1">
                        <a:latin typeface="Calibri"/>
                        <a:ea typeface="Calibri"/>
                        <a:cs typeface="Times New Roman"/>
                      </a:endParaRPr>
                    </a:p>
                  </a:txBody>
                  <a:tcPr marL="25400" marR="25400" marT="0" marB="0"/>
                </a:tc>
                <a:tc>
                  <a:txBody>
                    <a:bodyPr/>
                    <a:lstStyle/>
                    <a:p>
                      <a:pPr indent="450215" algn="ctr">
                        <a:lnSpc>
                          <a:spcPct val="115000"/>
                        </a:lnSpc>
                        <a:spcAft>
                          <a:spcPts val="0"/>
                        </a:spcAft>
                      </a:pPr>
                      <a:r>
                        <a:rPr lang="ru-RU" sz="3200" b="1">
                          <a:solidFill>
                            <a:srgbClr val="000000"/>
                          </a:solidFill>
                          <a:latin typeface="Times New Roman"/>
                          <a:ea typeface="Calibri"/>
                          <a:cs typeface="Times New Roman"/>
                        </a:rPr>
                        <a:t>12</a:t>
                      </a:r>
                      <a:endParaRPr lang="ru-RU" sz="3200" b="1">
                        <a:latin typeface="Calibri"/>
                        <a:ea typeface="Calibri"/>
                        <a:cs typeface="Times New Roman"/>
                      </a:endParaRPr>
                    </a:p>
                  </a:txBody>
                  <a:tcPr marL="25400" marR="25400" marT="0" marB="0"/>
                </a:tc>
                <a:tc>
                  <a:txBody>
                    <a:bodyPr/>
                    <a:lstStyle/>
                    <a:p>
                      <a:pPr indent="-40005" algn="ctr">
                        <a:lnSpc>
                          <a:spcPct val="115000"/>
                        </a:lnSpc>
                        <a:spcAft>
                          <a:spcPts val="0"/>
                        </a:spcAft>
                      </a:pPr>
                      <a:r>
                        <a:rPr lang="ru-RU" sz="3200" b="1" dirty="0">
                          <a:solidFill>
                            <a:srgbClr val="000000"/>
                          </a:solidFill>
                          <a:latin typeface="Times New Roman"/>
                          <a:ea typeface="Calibri"/>
                          <a:cs typeface="Times New Roman"/>
                        </a:rPr>
                        <a:t>10</a:t>
                      </a:r>
                      <a:endParaRPr lang="ru-RU" sz="3200" b="1" dirty="0">
                        <a:latin typeface="Calibri"/>
                        <a:ea typeface="Calibri"/>
                        <a:cs typeface="Times New Roman"/>
                      </a:endParaRPr>
                    </a:p>
                  </a:txBody>
                  <a:tcPr marL="25400" marR="25400" marT="0" marB="0"/>
                </a:tc>
              </a:tr>
            </a:tbl>
          </a:graphicData>
        </a:graphic>
      </p:graphicFrame>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Ш1"/>
          <p:cNvPicPr>
            <a:picLocks noChangeAspect="1" noChangeArrowheads="1"/>
          </p:cNvPicPr>
          <p:nvPr/>
        </p:nvPicPr>
        <p:blipFill>
          <a:blip r:embed="rId2"/>
          <a:srcRect l="12943" t="21513" r="53568" b="29697"/>
          <a:stretch>
            <a:fillRect/>
          </a:stretch>
        </p:blipFill>
        <p:spPr>
          <a:xfrm>
            <a:off x="539750" y="1916113"/>
            <a:ext cx="3092450" cy="2917825"/>
          </a:xfrm>
          <a:prstGeom prst="rect">
            <a:avLst/>
          </a:prstGeom>
          <a:noFill/>
        </p:spPr>
      </p:pic>
      <p:pic>
        <p:nvPicPr>
          <p:cNvPr id="3" name="Picture 4" descr="Ш3"/>
          <p:cNvPicPr>
            <a:picLocks noChangeAspect="1" noChangeArrowheads="1"/>
          </p:cNvPicPr>
          <p:nvPr/>
        </p:nvPicPr>
        <p:blipFill>
          <a:blip r:embed="rId3"/>
          <a:srcRect l="11800" t="13666" r="73401" b="65176"/>
          <a:stretch>
            <a:fillRect/>
          </a:stretch>
        </p:blipFill>
        <p:spPr>
          <a:xfrm>
            <a:off x="6781800" y="2400300"/>
            <a:ext cx="1677988" cy="1495425"/>
          </a:xfrm>
          <a:prstGeom prst="rect">
            <a:avLst/>
          </a:prstGeom>
          <a:noFill/>
        </p:spPr>
      </p:pic>
      <p:pic>
        <p:nvPicPr>
          <p:cNvPr id="4" name="Picture 5" descr="Ш2"/>
          <p:cNvPicPr>
            <a:picLocks noChangeAspect="1" noChangeArrowheads="1"/>
          </p:cNvPicPr>
          <p:nvPr/>
        </p:nvPicPr>
        <p:blipFill>
          <a:blip r:embed="rId4"/>
          <a:srcRect l="12735" t="19896" r="74828" b="59529"/>
          <a:stretch>
            <a:fillRect/>
          </a:stretch>
        </p:blipFill>
        <p:spPr>
          <a:xfrm>
            <a:off x="3733800" y="2005013"/>
            <a:ext cx="2133600" cy="2139950"/>
          </a:xfrm>
          <a:prstGeom prst="rect">
            <a:avLst/>
          </a:prstGeom>
          <a:noFill/>
        </p:spPr>
      </p:pic>
      <p:sp>
        <p:nvSpPr>
          <p:cNvPr id="5" name="Text Box 6"/>
          <p:cNvSpPr txBox="1">
            <a:spLocks noChangeArrowheads="1"/>
          </p:cNvSpPr>
          <p:nvPr/>
        </p:nvSpPr>
        <p:spPr bwMode="auto">
          <a:xfrm>
            <a:off x="539750" y="4724400"/>
            <a:ext cx="8064500" cy="457200"/>
          </a:xfrm>
          <a:prstGeom prst="rect">
            <a:avLst/>
          </a:prstGeom>
          <a:noFill/>
          <a:ln w="9525">
            <a:noFill/>
            <a:miter lim="800000"/>
            <a:headEnd/>
            <a:tailEnd/>
          </a:ln>
        </p:spPr>
        <p:txBody>
          <a:bodyPr>
            <a:spAutoFit/>
          </a:bodyPr>
          <a:lstStyle/>
          <a:p>
            <a:pPr eaLnBrk="0" hangingPunct="0">
              <a:spcBef>
                <a:spcPct val="50000"/>
              </a:spcBef>
            </a:pPr>
            <a:endParaRPr lang="ru-RU" sz="2400">
              <a:latin typeface="Times New Roman" pitchFamily="18" charset="0"/>
            </a:endParaRPr>
          </a:p>
        </p:txBody>
      </p:sp>
      <p:sp>
        <p:nvSpPr>
          <p:cNvPr id="6" name="Text Box 7"/>
          <p:cNvSpPr txBox="1">
            <a:spLocks noChangeArrowheads="1"/>
          </p:cNvSpPr>
          <p:nvPr/>
        </p:nvSpPr>
        <p:spPr bwMode="auto">
          <a:xfrm>
            <a:off x="539750" y="5176838"/>
            <a:ext cx="8135938" cy="457200"/>
          </a:xfrm>
          <a:prstGeom prst="rect">
            <a:avLst/>
          </a:prstGeom>
          <a:noFill/>
          <a:ln w="9525">
            <a:noFill/>
            <a:miter lim="800000"/>
            <a:headEnd/>
            <a:tailEnd/>
          </a:ln>
        </p:spPr>
        <p:txBody>
          <a:bodyPr>
            <a:spAutoFit/>
          </a:bodyPr>
          <a:lstStyle/>
          <a:p>
            <a:pPr eaLnBrk="0" hangingPunct="0"/>
            <a:endParaRPr lang="ru-RU" sz="2400">
              <a:latin typeface="Times New Roman" pitchFamily="18" charset="0"/>
            </a:endParaRPr>
          </a:p>
        </p:txBody>
      </p:sp>
      <p:sp>
        <p:nvSpPr>
          <p:cNvPr id="7" name="Rectangle 8"/>
          <p:cNvSpPr>
            <a:spLocks noChangeArrowheads="1"/>
          </p:cNvSpPr>
          <p:nvPr/>
        </p:nvSpPr>
        <p:spPr bwMode="auto">
          <a:xfrm>
            <a:off x="971550" y="4868863"/>
            <a:ext cx="576263" cy="288925"/>
          </a:xfrm>
          <a:prstGeom prst="rect">
            <a:avLst/>
          </a:prstGeom>
          <a:solidFill>
            <a:srgbClr val="3333FF"/>
          </a:solidFill>
          <a:ln w="9525">
            <a:solidFill>
              <a:schemeClr val="tx1"/>
            </a:solidFill>
            <a:miter lim="800000"/>
            <a:headEnd/>
            <a:tailEnd/>
          </a:ln>
        </p:spPr>
        <p:txBody>
          <a:bodyPr wrap="none" anchor="ctr"/>
          <a:lstStyle/>
          <a:p>
            <a:endParaRPr lang="ru-RU"/>
          </a:p>
        </p:txBody>
      </p:sp>
      <p:sp>
        <p:nvSpPr>
          <p:cNvPr id="8" name="Rectangle 9"/>
          <p:cNvSpPr>
            <a:spLocks noChangeArrowheads="1"/>
          </p:cNvSpPr>
          <p:nvPr/>
        </p:nvSpPr>
        <p:spPr bwMode="auto">
          <a:xfrm>
            <a:off x="971550" y="5373688"/>
            <a:ext cx="576263" cy="287337"/>
          </a:xfrm>
          <a:prstGeom prst="rect">
            <a:avLst/>
          </a:prstGeom>
          <a:solidFill>
            <a:srgbClr val="00FF00"/>
          </a:solidFill>
          <a:ln w="9525">
            <a:solidFill>
              <a:schemeClr val="tx1"/>
            </a:solidFill>
            <a:miter lim="800000"/>
            <a:headEnd/>
            <a:tailEnd/>
          </a:ln>
        </p:spPr>
        <p:txBody>
          <a:bodyPr wrap="none" anchor="ctr"/>
          <a:lstStyle/>
          <a:p>
            <a:endParaRPr lang="ru-RU"/>
          </a:p>
        </p:txBody>
      </p:sp>
      <p:sp>
        <p:nvSpPr>
          <p:cNvPr id="9" name="Rectangle 10"/>
          <p:cNvSpPr>
            <a:spLocks noChangeArrowheads="1"/>
          </p:cNvSpPr>
          <p:nvPr/>
        </p:nvSpPr>
        <p:spPr bwMode="auto">
          <a:xfrm>
            <a:off x="971550" y="5949950"/>
            <a:ext cx="576263" cy="287338"/>
          </a:xfrm>
          <a:prstGeom prst="rect">
            <a:avLst/>
          </a:prstGeom>
          <a:solidFill>
            <a:srgbClr val="FF0066"/>
          </a:solidFill>
          <a:ln w="9525">
            <a:solidFill>
              <a:schemeClr val="tx1"/>
            </a:solidFill>
            <a:miter lim="800000"/>
            <a:headEnd/>
            <a:tailEnd/>
          </a:ln>
        </p:spPr>
        <p:txBody>
          <a:bodyPr wrap="none" anchor="ctr"/>
          <a:lstStyle/>
          <a:p>
            <a:endParaRPr lang="ru-RU"/>
          </a:p>
        </p:txBody>
      </p:sp>
      <p:sp>
        <p:nvSpPr>
          <p:cNvPr id="10" name="Text Box 11"/>
          <p:cNvSpPr txBox="1">
            <a:spLocks noChangeArrowheads="1"/>
          </p:cNvSpPr>
          <p:nvPr/>
        </p:nvSpPr>
        <p:spPr bwMode="auto">
          <a:xfrm>
            <a:off x="1547813" y="4868863"/>
            <a:ext cx="7056437" cy="369332"/>
          </a:xfrm>
          <a:prstGeom prst="rect">
            <a:avLst/>
          </a:prstGeom>
          <a:noFill/>
          <a:ln w="9525">
            <a:noFill/>
            <a:miter lim="800000"/>
            <a:headEnd/>
            <a:tailEnd/>
          </a:ln>
        </p:spPr>
        <p:txBody>
          <a:bodyPr>
            <a:spAutoFit/>
          </a:bodyPr>
          <a:lstStyle/>
          <a:p>
            <a:pPr eaLnBrk="0" hangingPunct="0">
              <a:spcBef>
                <a:spcPct val="50000"/>
              </a:spcBef>
            </a:pPr>
            <a:r>
              <a:rPr lang="ru-RU" b="1" dirty="0">
                <a:latin typeface="Times New Roman" pitchFamily="18" charset="0"/>
                <a:cs typeface="Times New Roman" pitchFamily="18" charset="0"/>
              </a:rPr>
              <a:t>ЖИЛИЩНО-КОММУНАЛЬНОЕ ХОЗЯЙСТВО</a:t>
            </a:r>
            <a:endParaRPr lang="ru-RU" b="1" baseline="30000" dirty="0">
              <a:latin typeface="Times New Roman" pitchFamily="18" charset="0"/>
              <a:cs typeface="Times New Roman" pitchFamily="18" charset="0"/>
            </a:endParaRPr>
          </a:p>
        </p:txBody>
      </p:sp>
      <p:sp>
        <p:nvSpPr>
          <p:cNvPr id="11" name="Text Box 12"/>
          <p:cNvSpPr txBox="1">
            <a:spLocks noChangeArrowheads="1"/>
          </p:cNvSpPr>
          <p:nvPr/>
        </p:nvSpPr>
        <p:spPr bwMode="auto">
          <a:xfrm>
            <a:off x="1619250" y="5373688"/>
            <a:ext cx="6985000" cy="369332"/>
          </a:xfrm>
          <a:prstGeom prst="rect">
            <a:avLst/>
          </a:prstGeom>
          <a:noFill/>
          <a:ln w="9525">
            <a:noFill/>
            <a:miter lim="800000"/>
            <a:headEnd/>
            <a:tailEnd/>
          </a:ln>
        </p:spPr>
        <p:txBody>
          <a:bodyPr>
            <a:spAutoFit/>
          </a:bodyPr>
          <a:lstStyle/>
          <a:p>
            <a:pPr eaLnBrk="0" hangingPunct="0">
              <a:spcBef>
                <a:spcPct val="50000"/>
              </a:spcBef>
            </a:pPr>
            <a:r>
              <a:rPr lang="ru-RU" b="1" dirty="0">
                <a:latin typeface="Times New Roman" pitchFamily="18" charset="0"/>
                <a:cs typeface="Times New Roman" pitchFamily="18" charset="0"/>
              </a:rPr>
              <a:t>СЕЛЬСКОЕ ХОЗЯЙСТВО</a:t>
            </a:r>
          </a:p>
        </p:txBody>
      </p:sp>
      <p:sp>
        <p:nvSpPr>
          <p:cNvPr id="12" name="Text Box 13"/>
          <p:cNvSpPr txBox="1">
            <a:spLocks noChangeArrowheads="1"/>
          </p:cNvSpPr>
          <p:nvPr/>
        </p:nvSpPr>
        <p:spPr bwMode="auto">
          <a:xfrm>
            <a:off x="1692275" y="5949950"/>
            <a:ext cx="2592388" cy="304800"/>
          </a:xfrm>
          <a:prstGeom prst="rect">
            <a:avLst/>
          </a:prstGeom>
          <a:noFill/>
          <a:ln w="9525">
            <a:noFill/>
            <a:miter lim="800000"/>
            <a:headEnd/>
            <a:tailEnd/>
          </a:ln>
        </p:spPr>
        <p:txBody>
          <a:bodyPr>
            <a:spAutoFit/>
          </a:bodyPr>
          <a:lstStyle/>
          <a:p>
            <a:pPr eaLnBrk="0" hangingPunct="0">
              <a:spcBef>
                <a:spcPct val="50000"/>
              </a:spcBef>
            </a:pPr>
            <a:endParaRPr lang="ru-RU" sz="1400">
              <a:latin typeface="Times New Roman" pitchFamily="18" charset="0"/>
            </a:endParaRPr>
          </a:p>
        </p:txBody>
      </p:sp>
      <p:sp>
        <p:nvSpPr>
          <p:cNvPr id="13" name="Text Box 14"/>
          <p:cNvSpPr txBox="1">
            <a:spLocks noChangeArrowheads="1"/>
          </p:cNvSpPr>
          <p:nvPr/>
        </p:nvSpPr>
        <p:spPr bwMode="auto">
          <a:xfrm>
            <a:off x="1619250" y="5876925"/>
            <a:ext cx="6840538" cy="369332"/>
          </a:xfrm>
          <a:prstGeom prst="rect">
            <a:avLst/>
          </a:prstGeom>
          <a:noFill/>
          <a:ln w="9525">
            <a:noFill/>
            <a:miter lim="800000"/>
            <a:headEnd/>
            <a:tailEnd/>
          </a:ln>
        </p:spPr>
        <p:txBody>
          <a:bodyPr>
            <a:spAutoFit/>
          </a:bodyPr>
          <a:lstStyle/>
          <a:p>
            <a:pPr eaLnBrk="0" hangingPunct="0">
              <a:spcBef>
                <a:spcPct val="50000"/>
              </a:spcBef>
            </a:pPr>
            <a:r>
              <a:rPr lang="ru-RU" b="1" dirty="0">
                <a:latin typeface="Times New Roman" pitchFamily="18" charset="0"/>
                <a:cs typeface="Times New Roman" pitchFamily="18" charset="0"/>
              </a:rPr>
              <a:t>ПРОМЫШЛЕННОСТЬ</a:t>
            </a:r>
            <a:endParaRPr lang="ru-RU" b="1" baseline="30000" dirty="0">
              <a:latin typeface="Times New Roman" pitchFamily="18" charset="0"/>
              <a:cs typeface="Times New Roman" pitchFamily="18" charset="0"/>
            </a:endParaRPr>
          </a:p>
        </p:txBody>
      </p:sp>
      <p:sp>
        <p:nvSpPr>
          <p:cNvPr id="14" name="Rectangle 2"/>
          <p:cNvSpPr txBox="1">
            <a:spLocks noChangeArrowheads="1"/>
          </p:cNvSpPr>
          <p:nvPr/>
        </p:nvSpPr>
        <p:spPr>
          <a:xfrm>
            <a:off x="285720" y="357166"/>
            <a:ext cx="8572560" cy="1570037"/>
          </a:xfrm>
          <a:prstGeom prst="rect">
            <a:avLst/>
          </a:prstGeom>
        </p:spPr>
        <p:txBody>
          <a:bodyPr vert="horz" anchor="b">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ПРИМЕРНОЕ РАСПРЕДЕЛЕНИЕ СОВРЕМЕННЫХ ОБЪЕМОВ ВОДОПОТРЕБЛЕНИЯ ПО ВЛАГОЕМКИМ ОТРАСЛЯМ</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 </a:t>
            </a:r>
            <a:b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b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ТЕХНОЛОГИЧЕСКИЙ         СВЕЖАЯ                 ОБОРОТНАЯ      </a:t>
            </a:r>
            <a:b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b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      ОБЪЕМ, </a:t>
            </a:r>
            <a:r>
              <a:rPr kumimoji="0" lang="en-US"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W</a:t>
            </a:r>
            <a:r>
              <a:rPr kumimoji="0" lang="ru-RU" sz="2000" b="1" i="0" u="none" strike="noStrike" kern="1200" cap="none" spc="0" normalizeH="0" baseline="-25000" noProof="0" dirty="0" smtClean="0">
                <a:ln>
                  <a:noFill/>
                </a:ln>
                <a:solidFill>
                  <a:schemeClr val="tx1"/>
                </a:solidFill>
                <a:uLnTx/>
                <a:uFillTx/>
                <a:latin typeface="Times New Roman" pitchFamily="18" charset="0"/>
                <a:ea typeface="+mj-ea"/>
                <a:cs typeface="Times New Roman" pitchFamily="18" charset="0"/>
              </a:rPr>
              <a:t>Т</a:t>
            </a: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                            ВОДА, </a:t>
            </a:r>
            <a:r>
              <a:rPr kumimoji="0" lang="en-US"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W</a:t>
            </a:r>
            <a:r>
              <a:rPr kumimoji="0" lang="ru-RU" sz="2000" b="1" i="0" u="none" strike="noStrike" kern="1200" cap="none" spc="0" normalizeH="0" baseline="-25000" noProof="0" dirty="0" smtClean="0">
                <a:ln>
                  <a:noFill/>
                </a:ln>
                <a:solidFill>
                  <a:schemeClr val="tx1"/>
                </a:solidFill>
                <a:uLnTx/>
                <a:uFillTx/>
                <a:latin typeface="Times New Roman" pitchFamily="18" charset="0"/>
                <a:ea typeface="+mj-ea"/>
                <a:cs typeface="Times New Roman" pitchFamily="18" charset="0"/>
              </a:rPr>
              <a:t>СВ</a:t>
            </a: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                             ВОДА, </a:t>
            </a:r>
            <a:r>
              <a:rPr kumimoji="0" lang="en-US"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W</a:t>
            </a:r>
            <a:r>
              <a:rPr kumimoji="0" lang="ru-RU" sz="2000" b="1" i="0" u="none" strike="noStrike" kern="1200" cap="none" spc="0" normalizeH="0" baseline="-25000" noProof="0" dirty="0" smtClean="0">
                <a:ln>
                  <a:noFill/>
                </a:ln>
                <a:solidFill>
                  <a:schemeClr val="tx1"/>
                </a:solidFill>
                <a:uLnTx/>
                <a:uFillTx/>
                <a:latin typeface="Times New Roman" pitchFamily="18" charset="0"/>
                <a:ea typeface="+mj-ea"/>
                <a:cs typeface="Times New Roman" pitchFamily="18" charset="0"/>
              </a:rPr>
              <a:t>ОБ</a:t>
            </a:r>
            <a:r>
              <a:rPr kumimoji="0" lang="ru-RU" sz="2000" b="1" i="0" u="none" strike="noStrike" kern="1200" cap="none" spc="0" normalizeH="0" baseline="0" noProof="0" dirty="0" smtClean="0">
                <a:ln>
                  <a:noFill/>
                </a:ln>
                <a:solidFill>
                  <a:schemeClr val="tx1"/>
                </a:solidFill>
                <a:uLnTx/>
                <a:uFillTx/>
                <a:latin typeface="Times New Roman" pitchFamily="18" charset="0"/>
                <a:ea typeface="+mj-ea"/>
                <a:cs typeface="Times New Roman" pitchFamily="18" charset="0"/>
              </a:rPr>
              <a:t>     </a:t>
            </a:r>
          </a:p>
        </p:txBody>
      </p:sp>
      <p:sp>
        <p:nvSpPr>
          <p:cNvPr id="1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idx="4294967295"/>
          </p:nvPr>
        </p:nvSpPr>
        <p:spPr>
          <a:xfrm>
            <a:off x="285720" y="500042"/>
            <a:ext cx="8858280" cy="571500"/>
          </a:xfrm>
        </p:spPr>
        <p:txBody>
          <a:bodyPr>
            <a:normAutofit fontScale="90000"/>
          </a:bodyPr>
          <a:lstStyle/>
          <a:p>
            <a:r>
              <a:rPr lang="en-US" sz="2000" b="1" dirty="0" smtClean="0"/>
              <a:t/>
            </a:r>
            <a:br>
              <a:rPr lang="en-US" sz="2000" b="1" dirty="0" smtClean="0"/>
            </a:br>
            <a:r>
              <a:rPr lang="ru-RU" sz="2700" dirty="0" smtClean="0">
                <a:solidFill>
                  <a:schemeClr val="tx1"/>
                </a:solidFill>
                <a:effectLst/>
                <a:latin typeface="Times New Roman" pitchFamily="18" charset="0"/>
                <a:cs typeface="Times New Roman" pitchFamily="18" charset="0"/>
              </a:rPr>
              <a:t>Среднесуточные нормы расхода воды потребителями в л/</a:t>
            </a:r>
            <a:r>
              <a:rPr lang="ru-RU" sz="2700" dirty="0" err="1" smtClean="0">
                <a:solidFill>
                  <a:schemeClr val="tx1"/>
                </a:solidFill>
                <a:effectLst/>
                <a:latin typeface="Times New Roman" pitchFamily="18" charset="0"/>
                <a:cs typeface="Times New Roman" pitchFamily="18" charset="0"/>
              </a:rPr>
              <a:t>сут</a:t>
            </a:r>
            <a:r>
              <a:rPr lang="ru-RU" sz="2700" dirty="0" smtClean="0">
                <a:solidFill>
                  <a:schemeClr val="tx1"/>
                </a:solidFill>
                <a:effectLst/>
                <a:latin typeface="Times New Roman" pitchFamily="18" charset="0"/>
                <a:cs typeface="Times New Roman" pitchFamily="18" charset="0"/>
              </a:rPr>
              <a:t/>
            </a:r>
            <a:br>
              <a:rPr lang="ru-RU" sz="2700" dirty="0" smtClean="0">
                <a:solidFill>
                  <a:schemeClr val="tx1"/>
                </a:solidFill>
                <a:effectLst/>
                <a:latin typeface="Times New Roman" pitchFamily="18" charset="0"/>
                <a:cs typeface="Times New Roman" pitchFamily="18" charset="0"/>
              </a:rPr>
            </a:br>
            <a:endParaRPr lang="ru-RU" sz="2700" dirty="0" smtClean="0">
              <a:solidFill>
                <a:schemeClr val="tx1"/>
              </a:solidFill>
              <a:effectLst/>
              <a:latin typeface="Times New Roman" pitchFamily="18" charset="0"/>
              <a:cs typeface="Times New Roman" pitchFamily="18" charset="0"/>
            </a:endParaRPr>
          </a:p>
        </p:txBody>
      </p:sp>
      <p:graphicFrame>
        <p:nvGraphicFramePr>
          <p:cNvPr id="4" name="Содержимое 3"/>
          <p:cNvGraphicFramePr>
            <a:graphicFrameLocks noGrp="1"/>
          </p:cNvGraphicFramePr>
          <p:nvPr>
            <p:ph idx="4294967295"/>
          </p:nvPr>
        </p:nvGraphicFramePr>
        <p:xfrm>
          <a:off x="428596" y="857232"/>
          <a:ext cx="8286808" cy="5500728"/>
        </p:xfrm>
        <a:graphic>
          <a:graphicData uri="http://schemas.openxmlformats.org/drawingml/2006/table">
            <a:tbl>
              <a:tblPr/>
              <a:tblGrid>
                <a:gridCol w="2909853"/>
                <a:gridCol w="2214041"/>
                <a:gridCol w="1527447"/>
                <a:gridCol w="1635467"/>
              </a:tblGrid>
              <a:tr h="1833576">
                <a:tc>
                  <a:txBody>
                    <a:bodyPr/>
                    <a:lstStyle/>
                    <a:p>
                      <a:pPr indent="450215" algn="just">
                        <a:lnSpc>
                          <a:spcPct val="115000"/>
                        </a:lnSpc>
                        <a:spcAft>
                          <a:spcPts val="0"/>
                        </a:spcAft>
                      </a:pPr>
                      <a:r>
                        <a:rPr lang="ru-RU" sz="2400" b="1" dirty="0">
                          <a:latin typeface="Times New Roman"/>
                          <a:ea typeface="Calibri"/>
                          <a:cs typeface="Times New Roman"/>
                        </a:rPr>
                        <a:t>Тип </a:t>
                      </a:r>
                      <a:r>
                        <a:rPr lang="ru-RU" sz="2400" b="1" dirty="0" err="1">
                          <a:latin typeface="Times New Roman"/>
                          <a:ea typeface="Calibri"/>
                          <a:cs typeface="Times New Roman"/>
                        </a:rPr>
                        <a:t>Водопотребителей</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Измеритель</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just">
                        <a:lnSpc>
                          <a:spcPct val="115000"/>
                        </a:lnSpc>
                        <a:spcAft>
                          <a:spcPts val="0"/>
                        </a:spcAft>
                      </a:pPr>
                      <a:r>
                        <a:rPr lang="ru-RU" sz="2400" b="1" dirty="0">
                          <a:latin typeface="Times New Roman"/>
                          <a:ea typeface="Calibri"/>
                          <a:cs typeface="Times New Roman"/>
                        </a:rPr>
                        <a:t>Беларусь</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just">
                        <a:lnSpc>
                          <a:spcPct val="115000"/>
                        </a:lnSpc>
                        <a:spcAft>
                          <a:spcPts val="0"/>
                        </a:spcAft>
                      </a:pPr>
                      <a:r>
                        <a:rPr lang="ru-RU" sz="2400" b="1" dirty="0">
                          <a:latin typeface="Times New Roman"/>
                          <a:ea typeface="Calibri"/>
                          <a:cs typeface="Times New Roman"/>
                        </a:rPr>
                        <a:t>Германия</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0000"/>
                        <a:lumOff val="40000"/>
                      </a:schemeClr>
                    </a:solidFill>
                  </a:tcPr>
                </a:tc>
              </a:tr>
              <a:tr h="1222384">
                <a:tc>
                  <a:txBody>
                    <a:bodyPr/>
                    <a:lstStyle/>
                    <a:p>
                      <a:pPr indent="64770" algn="just">
                        <a:lnSpc>
                          <a:spcPct val="115000"/>
                        </a:lnSpc>
                        <a:spcAft>
                          <a:spcPts val="0"/>
                        </a:spcAft>
                      </a:pPr>
                      <a:r>
                        <a:rPr lang="ru-RU" sz="2400" b="1" dirty="0">
                          <a:latin typeface="Times New Roman"/>
                          <a:ea typeface="Calibri"/>
                          <a:cs typeface="Times New Roman"/>
                        </a:rPr>
                        <a:t>Жилые здания</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Житель</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360</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150</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r>
              <a:tr h="1222384">
                <a:tc>
                  <a:txBody>
                    <a:bodyPr/>
                    <a:lstStyle/>
                    <a:p>
                      <a:pPr algn="just">
                        <a:lnSpc>
                          <a:spcPct val="115000"/>
                        </a:lnSpc>
                        <a:spcAft>
                          <a:spcPts val="0"/>
                        </a:spcAft>
                      </a:pPr>
                      <a:r>
                        <a:rPr lang="ru-RU" sz="2400" b="1">
                          <a:latin typeface="Times New Roman"/>
                          <a:ea typeface="Calibri"/>
                          <a:cs typeface="Times New Roman"/>
                        </a:rPr>
                        <a:t>Административные здания</a:t>
                      </a:r>
                      <a:endParaRPr lang="ru-RU" sz="240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a:latin typeface="Times New Roman"/>
                          <a:ea typeface="Calibri"/>
                          <a:cs typeface="Times New Roman"/>
                        </a:rPr>
                        <a:t>1 служащий</a:t>
                      </a:r>
                      <a:endParaRPr lang="ru-RU" sz="240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12</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47</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r>
              <a:tr h="1222384">
                <a:tc>
                  <a:txBody>
                    <a:bodyPr/>
                    <a:lstStyle/>
                    <a:p>
                      <a:pPr algn="just">
                        <a:lnSpc>
                          <a:spcPct val="115000"/>
                        </a:lnSpc>
                        <a:spcAft>
                          <a:spcPts val="0"/>
                        </a:spcAft>
                      </a:pPr>
                      <a:r>
                        <a:rPr lang="ru-RU" sz="2400" b="1" dirty="0">
                          <a:latin typeface="Times New Roman"/>
                          <a:ea typeface="Calibri"/>
                          <a:cs typeface="Times New Roman"/>
                        </a:rPr>
                        <a:t>Санатории и дома отдыха</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a:latin typeface="Times New Roman"/>
                          <a:ea typeface="Calibri"/>
                          <a:cs typeface="Times New Roman"/>
                        </a:rPr>
                        <a:t>1 житель</a:t>
                      </a:r>
                      <a:endParaRPr lang="ru-RU" sz="240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a:latin typeface="Times New Roman"/>
                          <a:ea typeface="Calibri"/>
                          <a:cs typeface="Times New Roman"/>
                        </a:rPr>
                        <a:t>150</a:t>
                      </a:r>
                      <a:endParaRPr lang="ru-RU" sz="240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c>
                  <a:txBody>
                    <a:bodyPr/>
                    <a:lstStyle/>
                    <a:p>
                      <a:pPr indent="450215" algn="just">
                        <a:lnSpc>
                          <a:spcPct val="115000"/>
                        </a:lnSpc>
                        <a:spcAft>
                          <a:spcPts val="0"/>
                        </a:spcAft>
                      </a:pPr>
                      <a:r>
                        <a:rPr lang="ru-RU" sz="2400" b="1" dirty="0">
                          <a:latin typeface="Times New Roman"/>
                          <a:ea typeface="Calibri"/>
                          <a:cs typeface="Times New Roman"/>
                        </a:rPr>
                        <a:t>150</a:t>
                      </a:r>
                      <a:endParaRPr lang="ru-RU" sz="2400" dirty="0">
                        <a:latin typeface="Calibri"/>
                        <a:ea typeface="Calibri"/>
                        <a:cs typeface="Times New Roman"/>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40000"/>
                        <a:lumOff val="60000"/>
                      </a:schemeClr>
                    </a:solidFill>
                  </a:tcPr>
                </a:tc>
              </a:tr>
            </a:tbl>
          </a:graphicData>
        </a:graphic>
      </p:graphicFrame>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428596" y="1428736"/>
            <a:ext cx="8286808" cy="857256"/>
          </a:xfrm>
          <a:noFill/>
        </p:spPr>
        <p:txBody>
          <a:bodyPr>
            <a:noAutofit/>
          </a:bodyPr>
          <a:lstStyle/>
          <a:p>
            <a:pPr algn="ctr" eaLnBrk="1" hangingPunct="1"/>
            <a:r>
              <a:rPr lang="ru-RU" sz="2400" b="1" dirty="0" smtClean="0">
                <a:solidFill>
                  <a:schemeClr val="tx1"/>
                </a:solidFill>
                <a:latin typeface="Times New Roman" pitchFamily="18" charset="0"/>
                <a:cs typeface="Times New Roman" pitchFamily="18" charset="0"/>
              </a:rPr>
              <a:t/>
            </a:r>
            <a:br>
              <a:rPr lang="ru-RU" sz="2400" b="1"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dirty="0" smtClean="0">
                <a:solidFill>
                  <a:schemeClr val="tx1"/>
                </a:solidFill>
                <a:latin typeface="Times New Roman" pitchFamily="18" charset="0"/>
                <a:cs typeface="Times New Roman" pitchFamily="18" charset="0"/>
              </a:rPr>
              <a:t/>
            </a:r>
            <a:br>
              <a:rPr lang="ru-RU" sz="2400" dirty="0" smtClean="0">
                <a:solidFill>
                  <a:schemeClr val="tx1"/>
                </a:solidFill>
                <a:latin typeface="Times New Roman" pitchFamily="18" charset="0"/>
                <a:cs typeface="Times New Roman" pitchFamily="18" charset="0"/>
              </a:rPr>
            </a:br>
            <a:r>
              <a:rPr lang="ru-RU" sz="2400" b="1" dirty="0" smtClean="0">
                <a:solidFill>
                  <a:schemeClr val="tx1"/>
                </a:solidFill>
                <a:latin typeface="Times New Roman" pitchFamily="18" charset="0"/>
                <a:cs typeface="Times New Roman" pitchFamily="18" charset="0"/>
              </a:rPr>
              <a:t>Потребление питьевой воды на душу населения в среднем составляет 214 л/</a:t>
            </a:r>
            <a:r>
              <a:rPr lang="ru-RU" sz="2400" b="1" dirty="0" err="1" smtClean="0">
                <a:solidFill>
                  <a:schemeClr val="tx1"/>
                </a:solidFill>
                <a:latin typeface="Times New Roman" pitchFamily="18" charset="0"/>
                <a:cs typeface="Times New Roman" pitchFamily="18" charset="0"/>
              </a:rPr>
              <a:t>сут</a:t>
            </a:r>
            <a:r>
              <a:rPr lang="ru-RU" sz="2400" b="1" dirty="0" smtClean="0">
                <a:solidFill>
                  <a:schemeClr val="tx1"/>
                </a:solidFill>
                <a:latin typeface="Times New Roman" pitchFamily="18" charset="0"/>
                <a:cs typeface="Times New Roman" pitchFamily="18" charset="0"/>
              </a:rPr>
              <a:t>., </a:t>
            </a:r>
            <a:br>
              <a:rPr lang="ru-RU" sz="2400" b="1" dirty="0" smtClean="0">
                <a:solidFill>
                  <a:schemeClr val="tx1"/>
                </a:solidFill>
                <a:latin typeface="Times New Roman" pitchFamily="18" charset="0"/>
                <a:cs typeface="Times New Roman" pitchFamily="18" charset="0"/>
              </a:rPr>
            </a:br>
            <a:r>
              <a:rPr lang="ru-RU" sz="2400" b="1" dirty="0" smtClean="0">
                <a:solidFill>
                  <a:schemeClr val="tx1"/>
                </a:solidFill>
                <a:latin typeface="Times New Roman" pitchFamily="18" charset="0"/>
                <a:cs typeface="Times New Roman" pitchFamily="18" charset="0"/>
              </a:rPr>
              <a:t>что выше, чем в большинстве стран Европы</a:t>
            </a:r>
            <a:br>
              <a:rPr lang="ru-RU" sz="2400" b="1" dirty="0" smtClean="0">
                <a:solidFill>
                  <a:schemeClr val="tx1"/>
                </a:solidFill>
                <a:latin typeface="Times New Roman" pitchFamily="18" charset="0"/>
                <a:cs typeface="Times New Roman" pitchFamily="18" charset="0"/>
              </a:rPr>
            </a:br>
            <a:r>
              <a:rPr lang="ru-RU" sz="2400" b="1" dirty="0" smtClean="0">
                <a:solidFill>
                  <a:schemeClr val="tx1"/>
                </a:solidFill>
                <a:latin typeface="Times New Roman" pitchFamily="18" charset="0"/>
                <a:cs typeface="Times New Roman" pitchFamily="18" charset="0"/>
              </a:rPr>
              <a:t> (120…150 л/</a:t>
            </a:r>
            <a:r>
              <a:rPr lang="ru-RU" sz="2400" b="1" dirty="0" err="1" smtClean="0">
                <a:solidFill>
                  <a:schemeClr val="tx1"/>
                </a:solidFill>
                <a:latin typeface="Times New Roman" pitchFamily="18" charset="0"/>
                <a:cs typeface="Times New Roman" pitchFamily="18" charset="0"/>
              </a:rPr>
              <a:t>сут</a:t>
            </a:r>
            <a:r>
              <a:rPr lang="ru-RU" sz="2400" b="1" dirty="0" smtClean="0">
                <a:solidFill>
                  <a:schemeClr val="tx1"/>
                </a:solidFill>
                <a:latin typeface="Times New Roman" pitchFamily="18" charset="0"/>
                <a:cs typeface="Times New Roman" pitchFamily="18" charset="0"/>
              </a:rPr>
              <a:t>.).</a:t>
            </a:r>
            <a:r>
              <a:rPr lang="ru-RU" sz="2400" b="1" dirty="0" smtClean="0">
                <a:latin typeface="Times New Roman" pitchFamily="18" charset="0"/>
                <a:cs typeface="Times New Roman" pitchFamily="18" charset="0"/>
              </a:rPr>
              <a:t/>
            </a:r>
            <a:br>
              <a:rPr lang="ru-RU" sz="2400" b="1" dirty="0" smtClean="0">
                <a:latin typeface="Times New Roman" pitchFamily="18" charset="0"/>
                <a:cs typeface="Times New Roman" pitchFamily="18" charset="0"/>
              </a:rPr>
            </a:br>
            <a:endParaRPr lang="ru-RU" sz="2400" b="1" dirty="0" smtClean="0">
              <a:latin typeface="Times New Roman" pitchFamily="18" charset="0"/>
              <a:cs typeface="Times New Roman" pitchFamily="18" charset="0"/>
            </a:endParaRPr>
          </a:p>
        </p:txBody>
      </p:sp>
      <p:sp>
        <p:nvSpPr>
          <p:cNvPr id="8195" name="Rectangle 3"/>
          <p:cNvSpPr>
            <a:spLocks noGrp="1" noChangeArrowheads="1"/>
          </p:cNvSpPr>
          <p:nvPr>
            <p:ph type="body" sz="half" idx="4294967295"/>
          </p:nvPr>
        </p:nvSpPr>
        <p:spPr>
          <a:xfrm>
            <a:off x="500034" y="2000240"/>
            <a:ext cx="8215341" cy="4143404"/>
          </a:xfrm>
          <a:solidFill>
            <a:schemeClr val="bg1"/>
          </a:solidFill>
          <a:ln>
            <a:solidFill>
              <a:schemeClr val="hlink"/>
            </a:solidFill>
          </a:ln>
        </p:spPr>
        <p:txBody>
          <a:bodyPr>
            <a:normAutofit fontScale="92500" lnSpcReduction="20000"/>
          </a:bodyPr>
          <a:lstStyle/>
          <a:p>
            <a:pPr eaLnBrk="1" hangingPunct="1">
              <a:spcBef>
                <a:spcPct val="0"/>
              </a:spcBef>
              <a:buFontTx/>
              <a:buNone/>
            </a:pPr>
            <a:r>
              <a:rPr lang="ru-RU" sz="4000" b="1" u="sng" dirty="0" smtClean="0">
                <a:solidFill>
                  <a:schemeClr val="hlink"/>
                </a:solidFill>
                <a:latin typeface="Times New Roman" pitchFamily="18" charset="0"/>
                <a:cs typeface="Times New Roman" pitchFamily="18" charset="0"/>
              </a:rPr>
              <a:t>Расходы                        </a:t>
            </a:r>
            <a:r>
              <a:rPr lang="en-US" sz="4000" b="1" u="sng" dirty="0" smtClean="0">
                <a:solidFill>
                  <a:schemeClr val="hlink"/>
                </a:solidFill>
                <a:latin typeface="Times New Roman" pitchFamily="18" charset="0"/>
                <a:cs typeface="Times New Roman" pitchFamily="18" charset="0"/>
              </a:rPr>
              <a:t>    </a:t>
            </a:r>
            <a:r>
              <a:rPr lang="ru-RU" sz="4000" b="1" u="sng" dirty="0" smtClean="0">
                <a:solidFill>
                  <a:schemeClr val="hlink"/>
                </a:solidFill>
                <a:latin typeface="Times New Roman" pitchFamily="18" charset="0"/>
                <a:cs typeface="Times New Roman" pitchFamily="18" charset="0"/>
              </a:rPr>
              <a:t> %</a:t>
            </a:r>
          </a:p>
          <a:p>
            <a:pPr eaLnBrk="1" hangingPunct="1">
              <a:spcBef>
                <a:spcPct val="0"/>
              </a:spcBef>
              <a:buFontTx/>
              <a:buNone/>
            </a:pPr>
            <a:r>
              <a:rPr lang="ru-RU" sz="4000"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Туалет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 35</a:t>
            </a:r>
          </a:p>
          <a:p>
            <a:pPr eaLnBrk="1" hangingPunct="1">
              <a:spcBef>
                <a:spcPct val="0"/>
              </a:spcBef>
              <a:buFontTx/>
              <a:buNone/>
            </a:pPr>
            <a:r>
              <a:rPr lang="ru-RU" sz="4000" b="1" dirty="0" smtClean="0">
                <a:latin typeface="Times New Roman" pitchFamily="18" charset="0"/>
                <a:cs typeface="Times New Roman" pitchFamily="18" charset="0"/>
              </a:rPr>
              <a:t> Личная гигиена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32</a:t>
            </a:r>
          </a:p>
          <a:p>
            <a:pPr eaLnBrk="1" hangingPunct="1">
              <a:spcBef>
                <a:spcPct val="0"/>
              </a:spcBef>
              <a:buFontTx/>
              <a:buNone/>
              <a:tabLst>
                <a:tab pos="5197475" algn="l"/>
              </a:tabLst>
            </a:pPr>
            <a:r>
              <a:rPr lang="ru-RU" sz="4000" b="1" dirty="0" smtClean="0">
                <a:latin typeface="Times New Roman" pitchFamily="18" charset="0"/>
                <a:cs typeface="Times New Roman" pitchFamily="18" charset="0"/>
              </a:rPr>
              <a:t> Стирка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 12</a:t>
            </a:r>
          </a:p>
          <a:p>
            <a:pPr eaLnBrk="1" hangingPunct="1">
              <a:spcBef>
                <a:spcPct val="0"/>
              </a:spcBef>
              <a:buFontTx/>
              <a:buNone/>
            </a:pPr>
            <a:r>
              <a:rPr lang="ru-RU" sz="4000" b="1" dirty="0" smtClean="0">
                <a:latin typeface="Times New Roman" pitchFamily="18" charset="0"/>
                <a:cs typeface="Times New Roman" pitchFamily="18" charset="0"/>
              </a:rPr>
              <a:t> Мытье посуды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 10</a:t>
            </a:r>
          </a:p>
          <a:p>
            <a:pPr eaLnBrk="1" hangingPunct="1">
              <a:spcBef>
                <a:spcPct val="0"/>
              </a:spcBef>
              <a:buFontTx/>
              <a:buNone/>
            </a:pPr>
            <a:r>
              <a:rPr lang="ru-RU" sz="4000" b="1" dirty="0" smtClean="0">
                <a:latin typeface="Times New Roman" pitchFamily="18" charset="0"/>
                <a:cs typeface="Times New Roman" pitchFamily="18" charset="0"/>
              </a:rPr>
              <a:t> Приготовление </a:t>
            </a:r>
          </a:p>
          <a:p>
            <a:pPr eaLnBrk="1" hangingPunct="1">
              <a:spcBef>
                <a:spcPct val="0"/>
              </a:spcBef>
              <a:buFontTx/>
              <a:buNone/>
            </a:pPr>
            <a:r>
              <a:rPr lang="ru-RU" sz="4000" b="1" dirty="0" smtClean="0">
                <a:latin typeface="Times New Roman" pitchFamily="18" charset="0"/>
                <a:cs typeface="Times New Roman" pitchFamily="18" charset="0"/>
              </a:rPr>
              <a:t> пищи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3</a:t>
            </a:r>
          </a:p>
          <a:p>
            <a:pPr eaLnBrk="1" hangingPunct="1">
              <a:spcBef>
                <a:spcPct val="0"/>
              </a:spcBef>
              <a:buFontTx/>
              <a:buNone/>
            </a:pPr>
            <a:r>
              <a:rPr lang="ru-RU" sz="4000" b="1" dirty="0" smtClean="0">
                <a:latin typeface="Times New Roman" pitchFamily="18" charset="0"/>
                <a:cs typeface="Times New Roman" pitchFamily="18" charset="0"/>
              </a:rPr>
              <a:t> Прочие                    </a:t>
            </a:r>
            <a:r>
              <a:rPr lang="en-US" sz="4000" b="1" dirty="0" smtClean="0">
                <a:latin typeface="Times New Roman" pitchFamily="18" charset="0"/>
                <a:cs typeface="Times New Roman" pitchFamily="18" charset="0"/>
              </a:rPr>
              <a:t>         </a:t>
            </a:r>
            <a:r>
              <a:rPr lang="ru-RU" sz="4000" b="1" dirty="0" smtClean="0">
                <a:latin typeface="Times New Roman" pitchFamily="18" charset="0"/>
                <a:cs typeface="Times New Roman" pitchFamily="18" charset="0"/>
              </a:rPr>
              <a:t>  8</a:t>
            </a:r>
          </a:p>
          <a:p>
            <a:pPr eaLnBrk="1" hangingPunct="1"/>
            <a:endParaRPr lang="en-US" sz="4000" b="1" dirty="0" smtClean="0"/>
          </a:p>
        </p:txBody>
      </p:sp>
      <p:sp>
        <p:nvSpPr>
          <p:cNvPr id="4" name="TextBox 1"/>
          <p:cNvSpPr txBox="1">
            <a:spLocks noChangeArrowheads="1"/>
          </p:cNvSpPr>
          <p:nvPr/>
        </p:nvSpPr>
        <p:spPr bwMode="auto">
          <a:xfrm>
            <a:off x="3786182" y="628652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Курсовые работы разместил Катя, качественные работы, с карти…"/>
          <p:cNvPicPr>
            <a:picLocks noChangeAspect="1" noChangeArrowheads="1"/>
          </p:cNvPicPr>
          <p:nvPr/>
        </p:nvPicPr>
        <p:blipFill>
          <a:blip r:embed="rId2"/>
          <a:srcRect/>
          <a:stretch>
            <a:fillRect/>
          </a:stretch>
        </p:blipFill>
        <p:spPr bwMode="auto">
          <a:xfrm>
            <a:off x="428596" y="1357298"/>
            <a:ext cx="8255058" cy="4643470"/>
          </a:xfrm>
          <a:prstGeom prst="rect">
            <a:avLst/>
          </a:prstGeom>
          <a:noFill/>
        </p:spPr>
      </p:pic>
      <p:sp>
        <p:nvSpPr>
          <p:cNvPr id="5" name="Прямоугольник 4"/>
          <p:cNvSpPr/>
          <p:nvPr/>
        </p:nvSpPr>
        <p:spPr>
          <a:xfrm>
            <a:off x="785786" y="785794"/>
            <a:ext cx="7715304" cy="830997"/>
          </a:xfrm>
          <a:prstGeom prst="rect">
            <a:avLst/>
          </a:prstGeom>
        </p:spPr>
        <p:txBody>
          <a:bodyPr wrap="square">
            <a:spAutoFit/>
          </a:bodyPr>
          <a:lstStyle/>
          <a:p>
            <a:pPr algn="ctr"/>
            <a:r>
              <a:rPr lang="ru-RU" sz="2400" b="1" dirty="0" smtClean="0">
                <a:latin typeface="Times New Roman" pitchFamily="18" charset="0"/>
                <a:cs typeface="Times New Roman" pitchFamily="18" charset="0"/>
              </a:rPr>
              <a:t>динамика забора воды из природных источников</a:t>
            </a:r>
          </a:p>
          <a:p>
            <a:pPr algn="ctr"/>
            <a:r>
              <a:rPr lang="ru-RU" sz="2400" b="1" dirty="0" smtClean="0">
                <a:latin typeface="Times New Roman" pitchFamily="18" charset="0"/>
                <a:cs typeface="Times New Roman" pitchFamily="18" charset="0"/>
              </a:rPr>
              <a:t>для  питьевых нужд</a:t>
            </a:r>
            <a:endParaRPr lang="ru-RU" sz="2400" b="1" dirty="0">
              <a:latin typeface="Times New Roman" pitchFamily="18" charset="0"/>
              <a:cs typeface="Times New Roman" pitchFamily="18" charset="0"/>
            </a:endParaRPr>
          </a:p>
        </p:txBody>
      </p:sp>
      <p:sp>
        <p:nvSpPr>
          <p:cNvPr id="6" name="TextBox 1"/>
          <p:cNvSpPr txBox="1">
            <a:spLocks noChangeArrowheads="1"/>
          </p:cNvSpPr>
          <p:nvPr/>
        </p:nvSpPr>
        <p:spPr bwMode="auto">
          <a:xfrm>
            <a:off x="3643306" y="6357958"/>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285728"/>
            <a:ext cx="8572560" cy="6286544"/>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642918"/>
            <a:ext cx="8358246" cy="461665"/>
          </a:xfrm>
          <a:prstGeom prst="rect">
            <a:avLst/>
          </a:prstGeom>
        </p:spPr>
        <p:txBody>
          <a:bodyPr wrap="square">
            <a:spAutoFit/>
          </a:bodyPr>
          <a:lstStyle/>
          <a:p>
            <a:pPr algn="ctr"/>
            <a:r>
              <a:rPr lang="ru-RU" sz="2400" b="1" dirty="0" smtClean="0">
                <a:latin typeface="Times New Roman" pitchFamily="18" charset="0"/>
                <a:cs typeface="Times New Roman" pitchFamily="18" charset="0"/>
              </a:rPr>
              <a:t>Оценка состояния и нормирования качества воды.</a:t>
            </a:r>
            <a:endParaRPr lang="ru-RU" sz="2400" b="1" dirty="0">
              <a:latin typeface="Times New Roman" pitchFamily="18" charset="0"/>
              <a:cs typeface="Times New Roman" pitchFamily="18" charset="0"/>
            </a:endParaRPr>
          </a:p>
        </p:txBody>
      </p:sp>
      <p:sp>
        <p:nvSpPr>
          <p:cNvPr id="61441" name="Rectangle 1"/>
          <p:cNvSpPr>
            <a:spLocks noChangeArrowheads="1"/>
          </p:cNvSpPr>
          <p:nvPr/>
        </p:nvSpPr>
        <p:spPr bwMode="auto">
          <a:xfrm>
            <a:off x="571472" y="1357298"/>
            <a:ext cx="821537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 настоящее время в различных странах мира для оценки качества воды установлено более 100 показателей. При оценке степени загрязненности поверхностных вод учитываются: содержание плавающих примесей и взвешенных веществ, запах, привкус, окраска и температура воды, состав и концентрация минеральных примесей и растворенного в воде кислорода, состав ПДК ядовитых и вредных веществ, болезнетворных бактерий.</a:t>
            </a:r>
          </a:p>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В Беларуси используются нормативы ПДК более 400 вредных веществ в водоемах питьевого и культурно-бытового назначения, а также более 100 вредных веществ в водоемах </a:t>
            </a:r>
            <a:r>
              <a:rPr kumimoji="0" lang="ru-RU" sz="24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рыбохозяйственного</a:t>
            </a: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назначения.</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TextBox 1"/>
          <p:cNvSpPr txBox="1">
            <a:spLocks noChangeArrowheads="1"/>
          </p:cNvSpPr>
          <p:nvPr/>
        </p:nvSpPr>
        <p:spPr bwMode="auto">
          <a:xfrm>
            <a:off x="3428992" y="6072206"/>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57158" y="357166"/>
            <a:ext cx="8358246" cy="6000792"/>
          </a:xfrm>
          <a:prstGeom prst="rect">
            <a:avLst/>
          </a:prstGeom>
          <a:solidFill>
            <a:srgbClr val="FFFF9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endParaRPr lang="ru-RU" sz="2000" b="1" i="1" dirty="0" smtClean="0">
              <a:solidFill>
                <a:schemeClr val="tx1"/>
              </a:solidFill>
              <a:latin typeface="Times New Roman" pitchFamily="18" charset="0"/>
              <a:cs typeface="Times New Roman" pitchFamily="18" charset="0"/>
            </a:endParaRPr>
          </a:p>
          <a:p>
            <a:pPr indent="450850" algn="just"/>
            <a:r>
              <a:rPr lang="ru-RU" sz="2000" b="1" i="1" dirty="0" smtClean="0">
                <a:solidFill>
                  <a:schemeClr val="tx1"/>
                </a:solidFill>
                <a:latin typeface="Times New Roman" pitchFamily="18" charset="0"/>
                <a:cs typeface="Times New Roman" pitchFamily="18" charset="0"/>
              </a:rPr>
              <a:t>Вода </a:t>
            </a:r>
            <a:r>
              <a:rPr lang="ru-RU" sz="2000" i="1" dirty="0" smtClean="0">
                <a:solidFill>
                  <a:schemeClr val="tx1"/>
                </a:solidFill>
                <a:latin typeface="Times New Roman" pitchFamily="18" charset="0"/>
                <a:cs typeface="Times New Roman" pitchFamily="18" charset="0"/>
              </a:rPr>
              <a:t>является</a:t>
            </a:r>
            <a:r>
              <a:rPr lang="ru-RU" sz="2000" b="1" i="1" dirty="0" smtClean="0">
                <a:solidFill>
                  <a:schemeClr val="tx1"/>
                </a:solidFill>
                <a:latin typeface="Times New Roman" pitchFamily="18" charset="0"/>
                <a:cs typeface="Times New Roman" pitchFamily="18" charset="0"/>
              </a:rPr>
              <a:t> </a:t>
            </a:r>
            <a:r>
              <a:rPr lang="ru-RU" sz="2000" i="1" dirty="0" smtClean="0">
                <a:solidFill>
                  <a:schemeClr val="tx1"/>
                </a:solidFill>
                <a:latin typeface="Times New Roman" pitchFamily="18" charset="0"/>
                <a:cs typeface="Times New Roman" pitchFamily="18" charset="0"/>
              </a:rPr>
              <a:t>самым распространенным и самым необыкновенным веществом необходимым для существования жизни на Земле,</a:t>
            </a:r>
            <a:r>
              <a:rPr lang="ru-RU" sz="2000" dirty="0" smtClean="0"/>
              <a:t> </a:t>
            </a:r>
            <a:r>
              <a:rPr lang="ru-RU" sz="2000" i="1" dirty="0" smtClean="0">
                <a:solidFill>
                  <a:schemeClr val="tx1"/>
                </a:solidFill>
                <a:latin typeface="Times New Roman" pitchFamily="18" charset="0"/>
                <a:cs typeface="Times New Roman" pitchFamily="18" charset="0"/>
              </a:rPr>
              <a:t>из </a:t>
            </a:r>
            <a:r>
              <a:rPr lang="ru-RU" sz="2000" i="1" dirty="0">
                <a:solidFill>
                  <a:schemeClr val="tx1"/>
                </a:solidFill>
                <a:latin typeface="Times New Roman" pitchFamily="18" charset="0"/>
                <a:cs typeface="Times New Roman" pitchFamily="18" charset="0"/>
              </a:rPr>
              <a:t>63 классов животных 60 проживает в воде, из 33 классов растений 18 — </a:t>
            </a:r>
            <a:r>
              <a:rPr lang="ru-RU" sz="2000" i="1" dirty="0" smtClean="0">
                <a:solidFill>
                  <a:schemeClr val="tx1"/>
                </a:solidFill>
                <a:latin typeface="Times New Roman" pitchFamily="18" charset="0"/>
                <a:cs typeface="Times New Roman" pitchFamily="18" charset="0"/>
              </a:rPr>
              <a:t>водные. </a:t>
            </a:r>
            <a:r>
              <a:rPr lang="ru-RU" sz="2000" b="1" i="1" dirty="0" smtClean="0">
                <a:solidFill>
                  <a:schemeClr val="tx1"/>
                </a:solidFill>
                <a:latin typeface="Times New Roman" pitchFamily="18" charset="0"/>
                <a:cs typeface="Times New Roman" pitchFamily="18" charset="0"/>
              </a:rPr>
              <a:t>Вода </a:t>
            </a:r>
            <a:r>
              <a:rPr lang="ru-RU" sz="2000" i="1" dirty="0" smtClean="0">
                <a:solidFill>
                  <a:schemeClr val="tx1"/>
                </a:solidFill>
                <a:latin typeface="Times New Roman" pitchFamily="18" charset="0"/>
                <a:cs typeface="Times New Roman" pitchFamily="18" charset="0"/>
              </a:rPr>
              <a:t>— химическое соединение водорода с кислородом (Н</a:t>
            </a:r>
            <a:r>
              <a:rPr lang="ru-RU" sz="2000" i="1" baseline="-25000" dirty="0" smtClean="0">
                <a:solidFill>
                  <a:schemeClr val="tx1"/>
                </a:solidFill>
                <a:latin typeface="Times New Roman" pitchFamily="18" charset="0"/>
                <a:cs typeface="Times New Roman" pitchFamily="18" charset="0"/>
              </a:rPr>
              <a:t>2</a:t>
            </a:r>
            <a:r>
              <a:rPr lang="ru-RU" sz="2000" i="1" dirty="0" smtClean="0">
                <a:solidFill>
                  <a:schemeClr val="tx1"/>
                </a:solidFill>
                <a:latin typeface="Times New Roman" pitchFamily="18" charset="0"/>
                <a:cs typeface="Times New Roman" pitchFamily="18" charset="0"/>
              </a:rPr>
              <a:t>0), бесцветная жидкость без запаха, вкуса и цвета. В природных условиях всегда содержит растворенные соли, газы и органические вещества.</a:t>
            </a:r>
          </a:p>
          <a:p>
            <a:pPr indent="450850" algn="just"/>
            <a:endParaRPr lang="ru-RU" sz="2000" i="1" dirty="0" smtClean="0">
              <a:solidFill>
                <a:schemeClr val="tx1"/>
              </a:solidFill>
              <a:latin typeface="Times New Roman" pitchFamily="18" charset="0"/>
              <a:cs typeface="Times New Roman" pitchFamily="18" charset="0"/>
            </a:endParaRPr>
          </a:p>
          <a:p>
            <a:pPr indent="450850" algn="just"/>
            <a:endParaRPr lang="ru-RU" sz="2000" i="1" dirty="0" smtClean="0">
              <a:solidFill>
                <a:schemeClr val="tx1"/>
              </a:solidFill>
              <a:latin typeface="Times New Roman" pitchFamily="18" charset="0"/>
              <a:cs typeface="Times New Roman" pitchFamily="18" charset="0"/>
            </a:endParaRPr>
          </a:p>
          <a:p>
            <a:pPr indent="450850" algn="just"/>
            <a:endParaRPr lang="ru-RU" sz="2000" i="1" dirty="0" smtClean="0">
              <a:solidFill>
                <a:schemeClr val="tx1"/>
              </a:solidFill>
              <a:latin typeface="Times New Roman" pitchFamily="18" charset="0"/>
              <a:cs typeface="Times New Roman" pitchFamily="18" charset="0"/>
            </a:endParaRPr>
          </a:p>
          <a:p>
            <a:pPr indent="450850" algn="just"/>
            <a:endParaRPr lang="ru-RU" sz="2000" i="1" dirty="0" smtClean="0">
              <a:solidFill>
                <a:schemeClr val="tx1"/>
              </a:solidFill>
              <a:latin typeface="Times New Roman" pitchFamily="18" charset="0"/>
              <a:cs typeface="Times New Roman" pitchFamily="18" charset="0"/>
            </a:endParaRPr>
          </a:p>
          <a:p>
            <a:pPr indent="450850" algn="just"/>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smtClean="0">
              <a:solidFill>
                <a:schemeClr val="tx1"/>
              </a:solidFill>
              <a:latin typeface="Times New Roman" pitchFamily="18" charset="0"/>
              <a:cs typeface="Times New Roman" pitchFamily="18" charset="0"/>
            </a:endParaRPr>
          </a:p>
          <a:p>
            <a:pPr algn="ctr"/>
            <a:endParaRPr lang="ru-RU" sz="2000" i="1" dirty="0">
              <a:solidFill>
                <a:schemeClr val="tx1"/>
              </a:solidFill>
              <a:latin typeface="Times New Roman" pitchFamily="18" charset="0"/>
              <a:cs typeface="Times New Roman" pitchFamily="18" charset="0"/>
            </a:endParaRPr>
          </a:p>
        </p:txBody>
      </p:sp>
      <p:sp>
        <p:nvSpPr>
          <p:cNvPr id="5" name="Прямоугольник 4"/>
          <p:cNvSpPr/>
          <p:nvPr/>
        </p:nvSpPr>
        <p:spPr>
          <a:xfrm>
            <a:off x="428596" y="2285992"/>
            <a:ext cx="8215370" cy="1384995"/>
          </a:xfrm>
          <a:prstGeom prst="rect">
            <a:avLst/>
          </a:prstGeom>
        </p:spPr>
        <p:txBody>
          <a:bodyPr wrap="square">
            <a:spAutoFit/>
          </a:bodyPr>
          <a:lstStyle/>
          <a:p>
            <a:pPr indent="266700" algn="just">
              <a:defRPr/>
            </a:pPr>
            <a:r>
              <a:rPr lang="ru-RU" sz="2800" b="1" dirty="0" err="1">
                <a:latin typeface="Times New Roman" pitchFamily="18" charset="0"/>
                <a:cs typeface="Times New Roman" pitchFamily="18" charset="0"/>
              </a:rPr>
              <a:t>Гидросфе́ра</a:t>
            </a:r>
            <a:r>
              <a:rPr lang="ru-RU" sz="2800" b="1" dirty="0" smtClean="0">
                <a:latin typeface="Times New Roman" pitchFamily="18" charset="0"/>
                <a:cs typeface="Times New Roman" pitchFamily="18" charset="0"/>
              </a:rPr>
              <a:t> </a:t>
            </a:r>
            <a:r>
              <a:rPr lang="ru-RU" sz="2800" dirty="0" smtClean="0">
                <a:latin typeface="Times New Roman" pitchFamily="18" charset="0"/>
                <a:cs typeface="Times New Roman" pitchFamily="18" charset="0"/>
              </a:rPr>
              <a:t>(</a:t>
            </a:r>
            <a:r>
              <a:rPr lang="ru-RU" sz="2800" dirty="0">
                <a:latin typeface="Times New Roman" pitchFamily="18" charset="0"/>
                <a:cs typeface="Times New Roman" pitchFamily="18" charset="0"/>
              </a:rPr>
              <a:t>от греч. </a:t>
            </a:r>
            <a:r>
              <a:rPr lang="en-US" sz="2800" dirty="0" err="1" smtClean="0">
                <a:latin typeface="Times New Roman" pitchFamily="18" charset="0"/>
                <a:cs typeface="Times New Roman" pitchFamily="18" charset="0"/>
              </a:rPr>
              <a:t>hidros</a:t>
            </a:r>
            <a:r>
              <a:rPr lang="ru-RU" sz="2800" dirty="0" smtClean="0">
                <a:latin typeface="Times New Roman" pitchFamily="18" charset="0"/>
                <a:cs typeface="Times New Roman" pitchFamily="18" charset="0"/>
              </a:rPr>
              <a:t> </a:t>
            </a:r>
            <a:r>
              <a:rPr lang="ru-RU" sz="2800" dirty="0">
                <a:latin typeface="Times New Roman" pitchFamily="18" charset="0"/>
                <a:cs typeface="Times New Roman" pitchFamily="18" charset="0"/>
              </a:rPr>
              <a:t>- </a:t>
            </a:r>
            <a:r>
              <a:rPr lang="ru-RU" sz="2800" dirty="0" smtClean="0">
                <a:latin typeface="Times New Roman" pitchFamily="18" charset="0"/>
                <a:cs typeface="Times New Roman" pitchFamily="18" charset="0"/>
              </a:rPr>
              <a:t>вода </a:t>
            </a:r>
            <a:r>
              <a:rPr lang="ru-RU" sz="2800" dirty="0">
                <a:latin typeface="Times New Roman" pitchFamily="18" charset="0"/>
                <a:cs typeface="Times New Roman" pitchFamily="18" charset="0"/>
              </a:rPr>
              <a:t>и </a:t>
            </a:r>
            <a:r>
              <a:rPr lang="en-US" sz="2800" dirty="0" err="1">
                <a:latin typeface="Times New Roman" pitchFamily="18" charset="0"/>
                <a:cs typeface="Times New Roman" pitchFamily="18" charset="0"/>
              </a:rPr>
              <a:t>sphaira</a:t>
            </a:r>
            <a:r>
              <a:rPr lang="ru-RU" sz="2800" dirty="0">
                <a:latin typeface="Times New Roman" pitchFamily="18" charset="0"/>
                <a:cs typeface="Times New Roman" pitchFamily="18" charset="0"/>
              </a:rPr>
              <a:t> -шар</a:t>
            </a:r>
            <a:r>
              <a:rPr lang="ru-RU" sz="2800" dirty="0" smtClean="0">
                <a:latin typeface="Times New Roman" pitchFamily="18" charset="0"/>
                <a:cs typeface="Times New Roman" pitchFamily="18" charset="0"/>
              </a:rPr>
              <a:t>) - </a:t>
            </a:r>
            <a:r>
              <a:rPr lang="ru-RU" sz="2800" dirty="0">
                <a:latin typeface="Times New Roman" pitchFamily="18" charset="0"/>
                <a:cs typeface="Times New Roman" pitchFamily="18" charset="0"/>
              </a:rPr>
              <a:t>прерывистая</a:t>
            </a:r>
            <a:r>
              <a:rPr lang="ru-RU" sz="2800" dirty="0"/>
              <a:t> </a:t>
            </a:r>
            <a:r>
              <a:rPr lang="ru-RU" sz="2800" dirty="0" smtClean="0">
                <a:latin typeface="Times New Roman" pitchFamily="18" charset="0"/>
                <a:cs typeface="Times New Roman" pitchFamily="18" charset="0"/>
              </a:rPr>
              <a:t>водная оболочка</a:t>
            </a:r>
            <a:r>
              <a:rPr lang="en-US" sz="2800" dirty="0" smtClean="0">
                <a:latin typeface="Times New Roman" pitchFamily="18" charset="0"/>
                <a:cs typeface="Times New Roman" pitchFamily="18" charset="0"/>
              </a:rPr>
              <a:t> </a:t>
            </a:r>
            <a:r>
              <a:rPr lang="ru-RU" sz="2800" dirty="0" smtClean="0">
                <a:latin typeface="Times New Roman" pitchFamily="18" charset="0"/>
                <a:cs typeface="Times New Roman" pitchFamily="18" charset="0"/>
              </a:rPr>
              <a:t>Земли, объединяющая </a:t>
            </a:r>
            <a:r>
              <a:rPr lang="ru-RU" sz="2800" dirty="0">
                <a:latin typeface="Times New Roman" pitchFamily="18" charset="0"/>
                <a:cs typeface="Times New Roman" pitchFamily="18" charset="0"/>
              </a:rPr>
              <a:t>все воды земного шара</a:t>
            </a:r>
            <a:r>
              <a:rPr lang="ru-RU" sz="2800" dirty="0" smtClean="0">
                <a:latin typeface="Times New Roman" pitchFamily="18" charset="0"/>
                <a:cs typeface="Times New Roman" pitchFamily="18" charset="0"/>
              </a:rPr>
              <a:t>.</a:t>
            </a:r>
            <a:endParaRPr lang="ru-RU" sz="2800" dirty="0">
              <a:latin typeface="Times New Roman" pitchFamily="18" charset="0"/>
              <a:cs typeface="Times New Roman" pitchFamily="18" charset="0"/>
            </a:endParaRPr>
          </a:p>
        </p:txBody>
      </p:sp>
      <p:sp>
        <p:nvSpPr>
          <p:cNvPr id="8" name="Прямоугольник 7"/>
          <p:cNvSpPr/>
          <p:nvPr/>
        </p:nvSpPr>
        <p:spPr>
          <a:xfrm>
            <a:off x="428596" y="3643314"/>
            <a:ext cx="8215370" cy="2492990"/>
          </a:xfrm>
          <a:prstGeom prst="rect">
            <a:avLst/>
          </a:prstGeom>
        </p:spPr>
        <p:txBody>
          <a:bodyPr wrap="square">
            <a:spAutoFit/>
          </a:bodyPr>
          <a:lstStyle/>
          <a:p>
            <a:pPr indent="450850" algn="just"/>
            <a:r>
              <a:rPr lang="ru-RU" sz="2600" dirty="0" smtClean="0">
                <a:latin typeface="Times New Roman" pitchFamily="18" charset="0"/>
                <a:cs typeface="Times New Roman" pitchFamily="18" charset="0"/>
              </a:rPr>
              <a:t>Она располагается между атмосферой и литосферой и представляющая собой совокупность океанов, морей и поверхностных вод суши, а также</a:t>
            </a:r>
            <a:r>
              <a:rPr lang="ru-RU" sz="2600" dirty="0" smtClean="0"/>
              <a:t> </a:t>
            </a:r>
            <a:r>
              <a:rPr lang="ru-RU" sz="2600" dirty="0" smtClean="0">
                <a:latin typeface="Times New Roman" pitchFamily="18" charset="0"/>
                <a:cs typeface="Times New Roman" pitchFamily="18" charset="0"/>
              </a:rPr>
              <a:t>подземных вод, льда и снега Арктики и Антарктиды, кроме этого атмосферную воду и воду, содержащуюся в живых организмах</a:t>
            </a:r>
            <a:r>
              <a:rPr lang="ru-RU" sz="2600" b="1" dirty="0" smtClean="0">
                <a:latin typeface="Times New Roman" pitchFamily="18" charset="0"/>
                <a:cs typeface="Times New Roman" pitchFamily="18" charset="0"/>
              </a:rPr>
              <a:t>.</a:t>
            </a:r>
            <a:endParaRPr lang="ru-RU" sz="2600" dirty="0">
              <a:latin typeface="Times New Roman" pitchFamily="18" charset="0"/>
              <a:cs typeface="Times New Roman" pitchFamily="18" charset="0"/>
            </a:endParaRPr>
          </a:p>
        </p:txBody>
      </p:sp>
      <p:sp>
        <p:nvSpPr>
          <p:cNvPr id="11" name="TextBox 1"/>
          <p:cNvSpPr txBox="1">
            <a:spLocks noChangeArrowheads="1"/>
          </p:cNvSpPr>
          <p:nvPr/>
        </p:nvSpPr>
        <p:spPr bwMode="auto">
          <a:xfrm>
            <a:off x="3643306" y="6357958"/>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a:spLocks noChangeArrowheads="1"/>
          </p:cNvSpPr>
          <p:nvPr/>
        </p:nvSpPr>
        <p:spPr bwMode="auto">
          <a:xfrm>
            <a:off x="214282" y="214290"/>
            <a:ext cx="8643998" cy="6494085"/>
          </a:xfrm>
          <a:prstGeom prst="rect">
            <a:avLst/>
          </a:prstGeom>
          <a:solidFill>
            <a:srgbClr val="FFFFCC"/>
          </a:solidFill>
          <a:ln w="9525">
            <a:solidFill>
              <a:srgbClr val="FF0000"/>
            </a:solidFill>
            <a:miter lim="800000"/>
            <a:headEnd/>
            <a:tailEnd/>
          </a:ln>
        </p:spPr>
        <p:txBody>
          <a:bodyPr wrap="square">
            <a:spAutoFit/>
          </a:bodyPr>
          <a:lstStyle/>
          <a:p>
            <a:r>
              <a:rPr lang="be-BY" sz="3200" dirty="0">
                <a:latin typeface="Times New Roman" pitchFamily="18" charset="0"/>
                <a:cs typeface="Times New Roman" pitchFamily="18" charset="0"/>
              </a:rPr>
              <a:t>Потребление кислорода </a:t>
            </a:r>
            <a:r>
              <a:rPr lang="be-BY" sz="3200" b="1" dirty="0">
                <a:latin typeface="Times New Roman" pitchFamily="18" charset="0"/>
                <a:cs typeface="Times New Roman" pitchFamily="18" charset="0"/>
              </a:rPr>
              <a:t>биологическое (БПК) </a:t>
            </a:r>
            <a:r>
              <a:rPr lang="be-BY" sz="3200" dirty="0">
                <a:latin typeface="Times New Roman" pitchFamily="18" charset="0"/>
                <a:cs typeface="Times New Roman" pitchFamily="18" charset="0"/>
              </a:rPr>
              <a:t>– количество растворенного кислорода, потребляемого за установленное время и в определенных условиях при биохимическом окислении содержащихся в воде органических </a:t>
            </a:r>
            <a:r>
              <a:rPr lang="be-BY" sz="3200" dirty="0" smtClean="0">
                <a:latin typeface="Times New Roman" pitchFamily="18" charset="0"/>
                <a:cs typeface="Times New Roman" pitchFamily="18" charset="0"/>
              </a:rPr>
              <a:t>веществ (природные воды)</a:t>
            </a:r>
            <a:endParaRPr lang="ru-RU" sz="3200" dirty="0">
              <a:latin typeface="Times New Roman" pitchFamily="18" charset="0"/>
              <a:cs typeface="Times New Roman" pitchFamily="18" charset="0"/>
            </a:endParaRPr>
          </a:p>
          <a:p>
            <a:endParaRPr lang="ru-RU" sz="3200" dirty="0">
              <a:latin typeface="Times New Roman" pitchFamily="18" charset="0"/>
              <a:cs typeface="Times New Roman" pitchFamily="18" charset="0"/>
            </a:endParaRPr>
          </a:p>
          <a:p>
            <a:r>
              <a:rPr lang="ru-RU" sz="3200" b="1" dirty="0">
                <a:latin typeface="Times New Roman" pitchFamily="18" charset="0"/>
                <a:cs typeface="Times New Roman" pitchFamily="18" charset="0"/>
              </a:rPr>
              <a:t>Химическое потребление кислорода (ХПК) </a:t>
            </a:r>
            <a:r>
              <a:rPr lang="ru-RU" sz="3200" dirty="0">
                <a:latin typeface="Times New Roman" pitchFamily="18" charset="0"/>
                <a:cs typeface="Times New Roman" pitchFamily="18" charset="0"/>
              </a:rPr>
              <a:t>– количество кислорода, потребляемое при химическом окислении содержащихся в воде органических и неорганических веществ под действием различных </a:t>
            </a:r>
            <a:r>
              <a:rPr lang="ru-RU" sz="3200" dirty="0" smtClean="0">
                <a:latin typeface="Times New Roman" pitchFamily="18" charset="0"/>
                <a:cs typeface="Times New Roman" pitchFamily="18" charset="0"/>
              </a:rPr>
              <a:t>окислителей</a:t>
            </a:r>
          </a:p>
          <a:p>
            <a:r>
              <a:rPr lang="ru-RU" sz="3200" dirty="0" smtClean="0">
                <a:latin typeface="Times New Roman" pitchFamily="18" charset="0"/>
                <a:cs typeface="Times New Roman" pitchFamily="18" charset="0"/>
              </a:rPr>
              <a:t> (сточные воды)</a:t>
            </a:r>
            <a:endParaRPr lang="ru-RU" sz="2000" dirty="0"/>
          </a:p>
        </p:txBody>
      </p:sp>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Прямоугольник 28"/>
          <p:cNvSpPr/>
          <p:nvPr/>
        </p:nvSpPr>
        <p:spPr>
          <a:xfrm>
            <a:off x="285720" y="357166"/>
            <a:ext cx="8643998"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p:cNvSpPr/>
          <p:nvPr/>
        </p:nvSpPr>
        <p:spPr>
          <a:xfrm>
            <a:off x="500034" y="428604"/>
            <a:ext cx="8072494" cy="1107996"/>
          </a:xfrm>
          <a:prstGeom prst="rect">
            <a:avLst/>
          </a:prstGeom>
        </p:spPr>
        <p:txBody>
          <a:bodyPr wrap="square">
            <a:spAutoFit/>
          </a:bodyPr>
          <a:lstStyle/>
          <a:p>
            <a:pPr indent="450850" algn="just"/>
            <a:r>
              <a:rPr lang="ru-RU" sz="2200" dirty="0" smtClean="0">
                <a:latin typeface="Times New Roman" pitchFamily="18" charset="0"/>
                <a:cs typeface="Times New Roman" pitchFamily="18" charset="0"/>
              </a:rPr>
              <a:t>Определение допустимого состава сточных вод проводится в зависимости от преобладающего вида примесей и с учетом характеристики водоема, в который сбрасывают сточные воды.</a:t>
            </a:r>
            <a:endParaRPr lang="ru-RU" sz="2200" dirty="0">
              <a:latin typeface="Times New Roman" pitchFamily="18" charset="0"/>
              <a:cs typeface="Times New Roman" pitchFamily="18" charset="0"/>
            </a:endParaRPr>
          </a:p>
        </p:txBody>
      </p:sp>
      <p:sp>
        <p:nvSpPr>
          <p:cNvPr id="64517" name="Rectangle 5"/>
          <p:cNvSpPr>
            <a:spLocks noChangeArrowheads="1"/>
          </p:cNvSpPr>
          <p:nvPr/>
        </p:nvSpPr>
        <p:spPr bwMode="auto">
          <a:xfrm>
            <a:off x="285720" y="1643050"/>
            <a:ext cx="857256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Допустимая концентрация взвешенных веществ в очищенных сточных водах </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4529"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4528" name="Object 16"/>
          <p:cNvGraphicFramePr>
            <a:graphicFrameLocks noChangeAspect="1"/>
          </p:cNvGraphicFramePr>
          <p:nvPr/>
        </p:nvGraphicFramePr>
        <p:xfrm>
          <a:off x="1500166" y="2143116"/>
          <a:ext cx="6000792" cy="1000132"/>
        </p:xfrm>
        <a:graphic>
          <a:graphicData uri="http://schemas.openxmlformats.org/presentationml/2006/ole">
            <p:oleObj spid="_x0000_s64539" name="Формула" r:id="rId3" imgW="1371600" imgH="241300" progId="Equation.3">
              <p:embed/>
            </p:oleObj>
          </a:graphicData>
        </a:graphic>
      </p:graphicFrame>
      <p:sp>
        <p:nvSpPr>
          <p:cNvPr id="64531"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4530" name="Object 18"/>
          <p:cNvGraphicFramePr>
            <a:graphicFrameLocks noChangeAspect="1"/>
          </p:cNvGraphicFramePr>
          <p:nvPr/>
        </p:nvGraphicFramePr>
        <p:xfrm>
          <a:off x="785786" y="3143248"/>
          <a:ext cx="788122" cy="642942"/>
        </p:xfrm>
        <a:graphic>
          <a:graphicData uri="http://schemas.openxmlformats.org/presentationml/2006/ole">
            <p:oleObj spid="_x0000_s64540" name="Формула" r:id="rId4" imgW="279279" imgH="241195" progId="Equation.3">
              <p:embed/>
            </p:oleObj>
          </a:graphicData>
        </a:graphic>
      </p:graphicFrame>
      <p:sp>
        <p:nvSpPr>
          <p:cNvPr id="22" name="Прямоугольник 21"/>
          <p:cNvSpPr/>
          <p:nvPr/>
        </p:nvSpPr>
        <p:spPr>
          <a:xfrm>
            <a:off x="1571604" y="3143248"/>
            <a:ext cx="6786610" cy="830997"/>
          </a:xfrm>
          <a:prstGeom prst="rect">
            <a:avLst/>
          </a:prstGeom>
        </p:spPr>
        <p:txBody>
          <a:bodyPr wrap="square">
            <a:spAutoFit/>
          </a:bodyPr>
          <a:lstStyle/>
          <a:p>
            <a:r>
              <a:rPr lang="ru-RU" sz="2000"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концентрация взвешенных веществ в водоеме до сброса в него сточных вод; </a:t>
            </a:r>
            <a:endParaRPr lang="ru-RU" sz="2400" dirty="0">
              <a:latin typeface="Times New Roman" pitchFamily="18" charset="0"/>
              <a:cs typeface="Times New Roman" pitchFamily="18" charset="0"/>
            </a:endParaRPr>
          </a:p>
        </p:txBody>
      </p:sp>
      <p:sp>
        <p:nvSpPr>
          <p:cNvPr id="64533"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4532" name="Object 20"/>
          <p:cNvGraphicFramePr>
            <a:graphicFrameLocks noChangeAspect="1"/>
          </p:cNvGraphicFramePr>
          <p:nvPr/>
        </p:nvGraphicFramePr>
        <p:xfrm>
          <a:off x="642910" y="4143380"/>
          <a:ext cx="1309688" cy="1143000"/>
        </p:xfrm>
        <a:graphic>
          <a:graphicData uri="http://schemas.openxmlformats.org/presentationml/2006/ole">
            <p:oleObj spid="_x0000_s64541" name="Формула" r:id="rId5" imgW="508000" imgH="457200" progId="Equation.3">
              <p:embed/>
            </p:oleObj>
          </a:graphicData>
        </a:graphic>
      </p:graphicFrame>
      <p:sp>
        <p:nvSpPr>
          <p:cNvPr id="25" name="Прямоугольник 24"/>
          <p:cNvSpPr/>
          <p:nvPr/>
        </p:nvSpPr>
        <p:spPr>
          <a:xfrm>
            <a:off x="1928794" y="4286256"/>
            <a:ext cx="6215106" cy="830997"/>
          </a:xfrm>
          <a:prstGeom prst="rect">
            <a:avLst/>
          </a:prstGeom>
        </p:spPr>
        <p:txBody>
          <a:bodyPr wrap="square">
            <a:spAutoFit/>
          </a:bodyPr>
          <a:lstStyle/>
          <a:p>
            <a:r>
              <a:rPr lang="ru-RU" sz="2400" dirty="0" smtClean="0">
                <a:latin typeface="Times New Roman" pitchFamily="18" charset="0"/>
                <a:cs typeface="Times New Roman" pitchFamily="18" charset="0"/>
              </a:rPr>
              <a:t>— предельно допустимая концентрация взвешенных веществ в водоеме</a:t>
            </a:r>
            <a:r>
              <a:rPr lang="ru-RU" sz="2000" dirty="0" smtClean="0">
                <a:latin typeface="Times New Roman" pitchFamily="18" charset="0"/>
                <a:cs typeface="Times New Roman" pitchFamily="18" charset="0"/>
              </a:rPr>
              <a:t>; </a:t>
            </a:r>
            <a:endParaRPr lang="ru-RU" sz="2000" dirty="0">
              <a:latin typeface="Times New Roman" pitchFamily="18" charset="0"/>
              <a:cs typeface="Times New Roman" pitchFamily="18" charset="0"/>
            </a:endParaRPr>
          </a:p>
        </p:txBody>
      </p:sp>
      <p:sp>
        <p:nvSpPr>
          <p:cNvPr id="64535"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4534" name="Object 22"/>
          <p:cNvGraphicFramePr>
            <a:graphicFrameLocks noChangeAspect="1"/>
          </p:cNvGraphicFramePr>
          <p:nvPr/>
        </p:nvGraphicFramePr>
        <p:xfrm>
          <a:off x="857224" y="5214950"/>
          <a:ext cx="571504" cy="605122"/>
        </p:xfrm>
        <a:graphic>
          <a:graphicData uri="http://schemas.openxmlformats.org/presentationml/2006/ole">
            <p:oleObj spid="_x0000_s64542" name="Формула" r:id="rId6" imgW="126835" imgH="139518" progId="Equation.3">
              <p:embed/>
            </p:oleObj>
          </a:graphicData>
        </a:graphic>
      </p:graphicFrame>
      <p:sp>
        <p:nvSpPr>
          <p:cNvPr id="28" name="Прямоугольник 27"/>
          <p:cNvSpPr/>
          <p:nvPr/>
        </p:nvSpPr>
        <p:spPr>
          <a:xfrm>
            <a:off x="1571604" y="5214950"/>
            <a:ext cx="6072230" cy="830997"/>
          </a:xfrm>
          <a:prstGeom prst="rect">
            <a:avLst/>
          </a:prstGeom>
        </p:spPr>
        <p:txBody>
          <a:bodyPr wrap="square">
            <a:spAutoFit/>
          </a:bodyPr>
          <a:lstStyle/>
          <a:p>
            <a:r>
              <a:rPr lang="ru-RU" sz="2000" dirty="0" smtClean="0">
                <a:latin typeface="Times New Roman" pitchFamily="18" charset="0"/>
                <a:cs typeface="Times New Roman" pitchFamily="18" charset="0"/>
              </a:rPr>
              <a:t>— </a:t>
            </a:r>
            <a:r>
              <a:rPr lang="ru-RU" sz="2400" dirty="0" smtClean="0">
                <a:latin typeface="Times New Roman" pitchFamily="18" charset="0"/>
                <a:cs typeface="Times New Roman" pitchFamily="18" charset="0"/>
              </a:rPr>
              <a:t>кратность разбавления сточных вод в воде водоема</a:t>
            </a:r>
            <a:r>
              <a:rPr lang="ru-RU" sz="2000" dirty="0" smtClean="0">
                <a:latin typeface="Times New Roman" pitchFamily="18" charset="0"/>
                <a:cs typeface="Times New Roman" pitchFamily="18" charset="0"/>
              </a:rPr>
              <a:t>.</a:t>
            </a:r>
            <a:endParaRPr lang="ru-RU" sz="2000" dirty="0">
              <a:latin typeface="Times New Roman" pitchFamily="18" charset="0"/>
              <a:cs typeface="Times New Roman" pitchFamily="18" charset="0"/>
            </a:endParaRPr>
          </a:p>
        </p:txBody>
      </p:sp>
      <p:sp>
        <p:nvSpPr>
          <p:cNvPr id="30" name="TextBox 1"/>
          <p:cNvSpPr txBox="1">
            <a:spLocks noChangeArrowheads="1"/>
          </p:cNvSpPr>
          <p:nvPr/>
        </p:nvSpPr>
        <p:spPr bwMode="auto">
          <a:xfrm>
            <a:off x="3428992" y="6072206"/>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Прямоугольник 21"/>
          <p:cNvSpPr/>
          <p:nvPr/>
        </p:nvSpPr>
        <p:spPr>
          <a:xfrm>
            <a:off x="285720" y="357166"/>
            <a:ext cx="8572560"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500042"/>
            <a:ext cx="7929618" cy="1569660"/>
          </a:xfrm>
          <a:prstGeom prst="rect">
            <a:avLst/>
          </a:prstGeom>
        </p:spPr>
        <p:txBody>
          <a:bodyPr wrap="square">
            <a:spAutoFit/>
          </a:bodyPr>
          <a:lstStyle/>
          <a:p>
            <a:pPr algn="just"/>
            <a:r>
              <a:rPr lang="ru-RU" sz="2400" dirty="0" smtClean="0">
                <a:latin typeface="Times New Roman" pitchFamily="18" charset="0"/>
                <a:cs typeface="Times New Roman" pitchFamily="18" charset="0"/>
              </a:rPr>
              <a:t>Разбавление сточных вод - это процесс уменьшения концентрации примесей в водоемах, вызванный перемешиванием сточных вод с водной средой, в которую они выпускаются.</a:t>
            </a:r>
            <a:endParaRPr lang="ru-RU" sz="2400" dirty="0">
              <a:latin typeface="Times New Roman" pitchFamily="18" charset="0"/>
              <a:cs typeface="Times New Roman" pitchFamily="18" charset="0"/>
            </a:endParaRPr>
          </a:p>
        </p:txBody>
      </p:sp>
      <p:sp>
        <p:nvSpPr>
          <p:cNvPr id="3" name="Прямоугольник 2"/>
          <p:cNvSpPr/>
          <p:nvPr/>
        </p:nvSpPr>
        <p:spPr>
          <a:xfrm>
            <a:off x="1357290" y="2071678"/>
            <a:ext cx="6500858" cy="461665"/>
          </a:xfrm>
          <a:prstGeom prst="rect">
            <a:avLst/>
          </a:prstGeom>
        </p:spPr>
        <p:txBody>
          <a:bodyPr wrap="square">
            <a:spAutoFit/>
          </a:bodyPr>
          <a:lstStyle/>
          <a:p>
            <a:pPr algn="ctr"/>
            <a:r>
              <a:rPr lang="ru-RU" sz="2400" b="1" dirty="0" smtClean="0">
                <a:latin typeface="Times New Roman" pitchFamily="18" charset="0"/>
                <a:cs typeface="Times New Roman" pitchFamily="18" charset="0"/>
              </a:rPr>
              <a:t>Интенсивность процесса разбавления </a:t>
            </a:r>
            <a:endParaRPr lang="ru-RU" sz="2400" b="1" dirty="0">
              <a:latin typeface="Times New Roman" pitchFamily="18" charset="0"/>
              <a:cs typeface="Times New Roman" pitchFamily="18" charset="0"/>
            </a:endParaRPr>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5537" name="Object 1"/>
          <p:cNvGraphicFramePr>
            <a:graphicFrameLocks noChangeAspect="1"/>
          </p:cNvGraphicFramePr>
          <p:nvPr/>
        </p:nvGraphicFramePr>
        <p:xfrm>
          <a:off x="1643042" y="2786058"/>
          <a:ext cx="5572164" cy="857256"/>
        </p:xfrm>
        <a:graphic>
          <a:graphicData uri="http://schemas.openxmlformats.org/presentationml/2006/ole">
            <p:oleObj spid="_x0000_s65555" name="Формула" r:id="rId3" imgW="1435100" imgH="228600" progId="Equation.3">
              <p:embed/>
            </p:oleObj>
          </a:graphicData>
        </a:graphic>
      </p:graphicFrame>
      <p:sp>
        <p:nvSpPr>
          <p:cNvPr id="65547"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5546" name="Object 10"/>
          <p:cNvGraphicFramePr>
            <a:graphicFrameLocks noChangeAspect="1"/>
          </p:cNvGraphicFramePr>
          <p:nvPr/>
        </p:nvGraphicFramePr>
        <p:xfrm>
          <a:off x="642910" y="4000504"/>
          <a:ext cx="580722" cy="642942"/>
        </p:xfrm>
        <a:graphic>
          <a:graphicData uri="http://schemas.openxmlformats.org/presentationml/2006/ole">
            <p:oleObj spid="_x0000_s65556" name="Формула" r:id="rId4" imgW="203112" imgH="241195" progId="Equation.3">
              <p:embed/>
            </p:oleObj>
          </a:graphicData>
        </a:graphic>
      </p:graphicFrame>
      <p:sp>
        <p:nvSpPr>
          <p:cNvPr id="15" name="Прямоугольник 14"/>
          <p:cNvSpPr/>
          <p:nvPr/>
        </p:nvSpPr>
        <p:spPr>
          <a:xfrm>
            <a:off x="1214414" y="4000504"/>
            <a:ext cx="7000924" cy="830997"/>
          </a:xfrm>
          <a:prstGeom prst="rect">
            <a:avLst/>
          </a:prstGeom>
        </p:spPr>
        <p:txBody>
          <a:bodyPr wrap="square">
            <a:spAutoFit/>
          </a:bodyPr>
          <a:lstStyle/>
          <a:p>
            <a:pPr algn="just"/>
            <a:r>
              <a:rPr lang="ru-RU" dirty="0" smtClean="0"/>
              <a:t>— </a:t>
            </a:r>
            <a:r>
              <a:rPr lang="ru-RU" sz="2400" dirty="0" smtClean="0">
                <a:latin typeface="Times New Roman" pitchFamily="18" charset="0"/>
                <a:cs typeface="Times New Roman" pitchFamily="18" charset="0"/>
              </a:rPr>
              <a:t>концентрация загрязняющих веществ в выпускаемых сточных водах</a:t>
            </a:r>
            <a:r>
              <a:rPr lang="ru-RU" dirty="0" smtClean="0"/>
              <a:t>; </a:t>
            </a:r>
            <a:endParaRPr lang="ru-RU" dirty="0"/>
          </a:p>
        </p:txBody>
      </p:sp>
      <p:sp>
        <p:nvSpPr>
          <p:cNvPr id="6554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5548" name="Object 12"/>
          <p:cNvGraphicFramePr>
            <a:graphicFrameLocks noChangeAspect="1"/>
          </p:cNvGraphicFramePr>
          <p:nvPr/>
        </p:nvGraphicFramePr>
        <p:xfrm>
          <a:off x="714348" y="4857760"/>
          <a:ext cx="580722" cy="642942"/>
        </p:xfrm>
        <a:graphic>
          <a:graphicData uri="http://schemas.openxmlformats.org/presentationml/2006/ole">
            <p:oleObj spid="_x0000_s65557" name="Формула" r:id="rId5" imgW="203112" imgH="241195" progId="Equation.3">
              <p:embed/>
            </p:oleObj>
          </a:graphicData>
        </a:graphic>
      </p:graphicFrame>
      <p:sp>
        <p:nvSpPr>
          <p:cNvPr id="18" name="Прямоугольник 17"/>
          <p:cNvSpPr/>
          <p:nvPr/>
        </p:nvSpPr>
        <p:spPr>
          <a:xfrm>
            <a:off x="1214414" y="5000636"/>
            <a:ext cx="349776" cy="461665"/>
          </a:xfrm>
          <a:prstGeom prst="rect">
            <a:avLst/>
          </a:prstGeom>
        </p:spPr>
        <p:txBody>
          <a:bodyPr wrap="none">
            <a:spAutoFit/>
          </a:bodyPr>
          <a:lstStyle/>
          <a:p>
            <a:r>
              <a:rPr lang="ru-RU" sz="2400" dirty="0" smtClean="0">
                <a:latin typeface="Times New Roman" pitchFamily="18" charset="0"/>
                <a:cs typeface="Times New Roman" pitchFamily="18" charset="0"/>
              </a:rPr>
              <a:t>и</a:t>
            </a:r>
            <a:endParaRPr lang="ru-RU" sz="2400" dirty="0">
              <a:latin typeface="Times New Roman" pitchFamily="18" charset="0"/>
              <a:cs typeface="Times New Roman" pitchFamily="18" charset="0"/>
            </a:endParaRPr>
          </a:p>
        </p:txBody>
      </p:sp>
      <p:sp>
        <p:nvSpPr>
          <p:cNvPr id="65551"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5550" name="Object 14"/>
          <p:cNvGraphicFramePr>
            <a:graphicFrameLocks noChangeAspect="1"/>
          </p:cNvGraphicFramePr>
          <p:nvPr/>
        </p:nvGraphicFramePr>
        <p:xfrm>
          <a:off x="1571604" y="4959815"/>
          <a:ext cx="428628" cy="469449"/>
        </p:xfrm>
        <a:graphic>
          <a:graphicData uri="http://schemas.openxmlformats.org/presentationml/2006/ole">
            <p:oleObj spid="_x0000_s65558" name="Формула" r:id="rId6" imgW="152202" imgH="177569" progId="Equation.3">
              <p:embed/>
            </p:oleObj>
          </a:graphicData>
        </a:graphic>
      </p:graphicFrame>
      <p:sp>
        <p:nvSpPr>
          <p:cNvPr id="21" name="Прямоугольник 20"/>
          <p:cNvSpPr/>
          <p:nvPr/>
        </p:nvSpPr>
        <p:spPr>
          <a:xfrm>
            <a:off x="2214546" y="4929198"/>
            <a:ext cx="6143668" cy="830997"/>
          </a:xfrm>
          <a:prstGeom prst="rect">
            <a:avLst/>
          </a:prstGeom>
        </p:spPr>
        <p:txBody>
          <a:bodyPr wrap="square">
            <a:spAutoFit/>
          </a:bodyPr>
          <a:lstStyle/>
          <a:p>
            <a:r>
              <a:rPr lang="ru-RU" sz="2400" dirty="0" smtClean="0">
                <a:latin typeface="Times New Roman" pitchFamily="18" charset="0"/>
                <a:cs typeface="Times New Roman" pitchFamily="18" charset="0"/>
              </a:rPr>
              <a:t>— концентрация загрязняющих веществ в водоеме до и после выпуска соответственно.</a:t>
            </a:r>
            <a:endParaRPr lang="ru-RU" sz="2400" dirty="0">
              <a:latin typeface="Times New Roman" pitchFamily="18" charset="0"/>
              <a:cs typeface="Times New Roman" pitchFamily="18" charset="0"/>
            </a:endParaRPr>
          </a:p>
        </p:txBody>
      </p:sp>
      <p:sp>
        <p:nvSpPr>
          <p:cNvPr id="23" name="TextBox 1"/>
          <p:cNvSpPr txBox="1">
            <a:spLocks noChangeArrowheads="1"/>
          </p:cNvSpPr>
          <p:nvPr/>
        </p:nvSpPr>
        <p:spPr bwMode="auto">
          <a:xfrm>
            <a:off x="3428992" y="6072206"/>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357166"/>
            <a:ext cx="8572560" cy="6143668"/>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561" name="Rectangle 1"/>
          <p:cNvSpPr>
            <a:spLocks noChangeArrowheads="1"/>
          </p:cNvSpPr>
          <p:nvPr/>
        </p:nvSpPr>
        <p:spPr bwMode="auto">
          <a:xfrm>
            <a:off x="500034" y="642918"/>
            <a:ext cx="8143932"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tab pos="430213" algn="l"/>
              </a:tabLst>
            </a:pPr>
            <a:endPar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450850" algn="just" defTabSz="914400" rtl="0" eaLnBrk="1" fontAlgn="base" latinLnBrk="0" hangingPunct="1">
              <a:lnSpc>
                <a:spcPct val="100000"/>
              </a:lnSpc>
              <a:spcBef>
                <a:spcPct val="0"/>
              </a:spcBef>
              <a:spcAft>
                <a:spcPct val="0"/>
              </a:spcAft>
              <a:buClrTx/>
              <a:buSzTx/>
              <a:buFontTx/>
              <a:buNone/>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Качество поверхностных вод Беларуси в настоящее время устанавливается также по индексу загрязнения вод (ИЗВ), которому соответствуют 7 классов разной степени загрязненности вод: от очень чистой (ИЗВ &lt; 0,3) до чрезвычайно грязной (ИЗВ &gt; 10). ИЗВ определяется как отношение 1/6 суммы средней концентрации к предельно допустимым концентрациям загрязняющих веществ:</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растворенного кислорода;</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азота аммонийного;</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азота </a:t>
            </a:r>
            <a:r>
              <a:rPr kumimoji="0" lang="ru-RU" sz="24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нитритного</a:t>
            </a: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нефтепродуктов;</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фенолов;</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430213" algn="l"/>
              </a:tabLst>
            </a:pPr>
            <a:r>
              <a:rPr kumimoji="0" lang="ru-RU"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ВПК(биохимического потребления кислорода).</a:t>
            </a:r>
            <a:endParaRPr kumimoji="0" lang="ru-RU"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TextBox 1"/>
          <p:cNvSpPr txBox="1">
            <a:spLocks noChangeArrowheads="1"/>
          </p:cNvSpPr>
          <p:nvPr/>
        </p:nvSpPr>
        <p:spPr bwMode="auto">
          <a:xfrm>
            <a:off x="3428992" y="6072206"/>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285728"/>
            <a:ext cx="8572560" cy="6286544"/>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285728"/>
            <a:ext cx="8072494" cy="461665"/>
          </a:xfrm>
          <a:prstGeom prst="rect">
            <a:avLst/>
          </a:prstGeom>
        </p:spPr>
        <p:txBody>
          <a:bodyPr wrap="square">
            <a:spAutoFit/>
          </a:bodyPr>
          <a:lstStyle/>
          <a:p>
            <a:pPr algn="ctr"/>
            <a:r>
              <a:rPr lang="ru-RU" sz="2400" b="1" dirty="0" smtClean="0">
                <a:latin typeface="Times New Roman" pitchFamily="18" charset="0"/>
                <a:cs typeface="Times New Roman" pitchFamily="18" charset="0"/>
              </a:rPr>
              <a:t>Основные направления охраны водных ресурсов.</a:t>
            </a:r>
            <a:endParaRPr lang="ru-RU" sz="2400" b="1" dirty="0"/>
          </a:p>
        </p:txBody>
      </p:sp>
      <p:sp>
        <p:nvSpPr>
          <p:cNvPr id="67585" name="Rectangle 1"/>
          <p:cNvSpPr>
            <a:spLocks noChangeArrowheads="1"/>
          </p:cNvSpPr>
          <p:nvPr/>
        </p:nvSpPr>
        <p:spPr bwMode="auto">
          <a:xfrm>
            <a:off x="428596" y="642918"/>
            <a:ext cx="8429684"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tab pos="338138" algn="l"/>
              </a:tabLst>
            </a:pPr>
            <a:r>
              <a:rPr kumimoji="0" lang="ru-RU" sz="20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Водный кодекс Республики Беларусь </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(ст. 31 и 32) устанавливает права и обязанности водопользователей. Среди основных обязанностей:</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использование водных объектов в целях, для которых они предоставлены, и сохранение установленных условий водопользования;</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рациональное использование водных ресурсов, проведение необходимых работ по сохранению и улучшению качества вод, восстановлению водных объектов;</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ведение учета количества забираемых и используемых вод;</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осуществление контроля за качеством забираемой воды и отводимых сточных вод;</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поддержание в надлежащем состоянии очистных и других сооружений и устройств, сохранение установленных правил их эксплуатации.</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tab pos="338138" algn="l"/>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Все воды подлежат охране (ст. 69) от загрязнения, засорения и других вредных воздействий, которые могут ухудшить условия </a:t>
            </a:r>
            <a:r>
              <a:rPr kumimoji="0" lang="ru-RU" sz="2000"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водообеспечения</a:t>
            </a: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привести к уменьшению рыбных и иных запасов водного промысла, ухудшению условий существования Диких животных, снижению урожайности земель и других неблагоприятных явлений по причине изменения физических, химических и биологических показателей качества вод, снижения их способности к естественному очищению.</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TextBox 1"/>
          <p:cNvSpPr txBox="1">
            <a:spLocks noChangeArrowheads="1"/>
          </p:cNvSpPr>
          <p:nvPr/>
        </p:nvSpPr>
        <p:spPr bwMode="auto">
          <a:xfrm>
            <a:off x="4065588"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143668"/>
          </a:xfrm>
          <a:prstGeom prst="rect">
            <a:avLst/>
          </a:prstGeom>
          <a:solidFill>
            <a:schemeClr val="bg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178" name="Rectangle 4"/>
          <p:cNvSpPr>
            <a:spLocks noGrp="1" noChangeArrowheads="1"/>
          </p:cNvSpPr>
          <p:nvPr>
            <p:ph type="title" idx="4294967295"/>
          </p:nvPr>
        </p:nvSpPr>
        <p:spPr>
          <a:xfrm>
            <a:off x="428596" y="357166"/>
            <a:ext cx="8229600" cy="792162"/>
          </a:xfrm>
        </p:spPr>
        <p:txBody>
          <a:bodyPr rtlCol="0">
            <a:normAutofit fontScale="90000"/>
          </a:bodyPr>
          <a:lstStyle/>
          <a:p>
            <a:pPr eaLnBrk="1" hangingPunct="1">
              <a:defRPr/>
            </a:pPr>
            <a:r>
              <a:rPr lang="ru-RU" sz="4800" i="1" dirty="0" smtClean="0">
                <a:solidFill>
                  <a:schemeClr val="tx1"/>
                </a:solidFill>
                <a:effectLst/>
                <a:latin typeface="Times New Roman" pitchFamily="18" charset="0"/>
                <a:cs typeface="Times New Roman" pitchFamily="18" charset="0"/>
              </a:rPr>
              <a:t>Меры по охране водных ресурсов</a:t>
            </a:r>
          </a:p>
        </p:txBody>
      </p:sp>
      <p:sp>
        <p:nvSpPr>
          <p:cNvPr id="50179" name="Rectangle 5"/>
          <p:cNvSpPr>
            <a:spLocks noGrp="1" noChangeArrowheads="1"/>
          </p:cNvSpPr>
          <p:nvPr>
            <p:ph idx="4294967295"/>
          </p:nvPr>
        </p:nvSpPr>
        <p:spPr>
          <a:xfrm>
            <a:off x="428596" y="1214422"/>
            <a:ext cx="8229600" cy="4906963"/>
          </a:xfrm>
        </p:spPr>
        <p:txBody>
          <a:bodyPr>
            <a:noAutofit/>
          </a:bodyPr>
          <a:lstStyle/>
          <a:p>
            <a:pPr eaLnBrk="1" hangingPunct="1"/>
            <a:r>
              <a:rPr lang="ru-RU" sz="2600" b="0" dirty="0" smtClean="0">
                <a:solidFill>
                  <a:schemeClr val="tx1"/>
                </a:solidFill>
                <a:latin typeface="Times New Roman" pitchFamily="18" charset="0"/>
              </a:rPr>
              <a:t>экономия на производстве и в быту</a:t>
            </a:r>
          </a:p>
          <a:p>
            <a:pPr eaLnBrk="1" hangingPunct="1"/>
            <a:r>
              <a:rPr lang="ru-RU" sz="2600" b="0" dirty="0" smtClean="0">
                <a:solidFill>
                  <a:schemeClr val="tx1"/>
                </a:solidFill>
                <a:latin typeface="Times New Roman" pitchFamily="18" charset="0"/>
              </a:rPr>
              <a:t>чистка сточных вод;</a:t>
            </a:r>
          </a:p>
          <a:p>
            <a:pPr eaLnBrk="1" hangingPunct="1"/>
            <a:r>
              <a:rPr lang="ru-RU" sz="2600" b="0" dirty="0" smtClean="0">
                <a:solidFill>
                  <a:schemeClr val="tx1"/>
                </a:solidFill>
                <a:latin typeface="Times New Roman" pitchFamily="18" charset="0"/>
              </a:rPr>
              <a:t>разработка новых технологий, обеспечивающих максимальную утилизацию промышленных отходов;</a:t>
            </a:r>
          </a:p>
          <a:p>
            <a:pPr eaLnBrk="1" hangingPunct="1"/>
            <a:r>
              <a:rPr lang="ru-RU" sz="2600" b="0" dirty="0" smtClean="0">
                <a:solidFill>
                  <a:schemeClr val="tx1"/>
                </a:solidFill>
                <a:latin typeface="Times New Roman" pitchFamily="18" charset="0"/>
              </a:rPr>
              <a:t> прекращение сброса неочищенных сточных вод</a:t>
            </a:r>
          </a:p>
          <a:p>
            <a:pPr eaLnBrk="1" hangingPunct="1"/>
            <a:r>
              <a:rPr lang="ru-RU" sz="2600" b="0" dirty="0" smtClean="0">
                <a:solidFill>
                  <a:schemeClr val="tx1"/>
                </a:solidFill>
                <a:latin typeface="Times New Roman" pitchFamily="18" charset="0"/>
              </a:rPr>
              <a:t>создание </a:t>
            </a:r>
            <a:r>
              <a:rPr lang="ru-RU" sz="2600" b="0" dirty="0" err="1" smtClean="0">
                <a:solidFill>
                  <a:schemeClr val="tx1"/>
                </a:solidFill>
                <a:latin typeface="Times New Roman" pitchFamily="18" charset="0"/>
              </a:rPr>
              <a:t>водоохранных</a:t>
            </a:r>
            <a:r>
              <a:rPr lang="ru-RU" sz="2600" b="0" dirty="0" smtClean="0">
                <a:solidFill>
                  <a:schemeClr val="tx1"/>
                </a:solidFill>
                <a:latin typeface="Times New Roman" pitchFamily="18" charset="0"/>
              </a:rPr>
              <a:t> зон, прилегающих к акваториям;</a:t>
            </a:r>
          </a:p>
          <a:p>
            <a:r>
              <a:rPr lang="ru-RU" sz="2600" dirty="0" smtClean="0">
                <a:latin typeface="Times New Roman" pitchFamily="18" charset="0"/>
                <a:cs typeface="Times New Roman" pitchFamily="18" charset="0"/>
              </a:rPr>
              <a:t>для хозяйственно-питьевого </a:t>
            </a:r>
            <a:r>
              <a:rPr lang="ru-RU" sz="2600" dirty="0" err="1" smtClean="0">
                <a:latin typeface="Times New Roman" pitchFamily="18" charset="0"/>
                <a:cs typeface="Times New Roman" pitchFamily="18" charset="0"/>
              </a:rPr>
              <a:t>водообеспечения</a:t>
            </a:r>
            <a:r>
              <a:rPr lang="ru-RU" sz="2600" dirty="0" smtClean="0">
                <a:latin typeface="Times New Roman" pitchFamily="18" charset="0"/>
                <a:cs typeface="Times New Roman" pitchFamily="18" charset="0"/>
              </a:rPr>
              <a:t>, в местах водозабора устанавливается зона санитарной охраны.</a:t>
            </a:r>
            <a:endParaRPr lang="ru-RU" sz="2600" b="0" dirty="0" smtClean="0">
              <a:solidFill>
                <a:schemeClr val="tx1"/>
              </a:solidFill>
              <a:latin typeface="Times New Roman" pitchFamily="18" charset="0"/>
            </a:endParaRPr>
          </a:p>
          <a:p>
            <a:pPr eaLnBrk="1" hangingPunct="1"/>
            <a:r>
              <a:rPr lang="ru-RU" sz="2600" b="0" dirty="0" smtClean="0">
                <a:solidFill>
                  <a:schemeClr val="tx1"/>
                </a:solidFill>
                <a:latin typeface="Times New Roman" pitchFamily="18" charset="0"/>
              </a:rPr>
              <a:t>посадка в прибрежной полосе рек древесно-кустарниковой растительности.</a:t>
            </a:r>
          </a:p>
        </p:txBody>
      </p:sp>
      <p:sp>
        <p:nvSpPr>
          <p:cNvPr id="5" name="TextBox 1"/>
          <p:cNvSpPr txBox="1">
            <a:spLocks noChangeArrowheads="1"/>
          </p:cNvSpPr>
          <p:nvPr/>
        </p:nvSpPr>
        <p:spPr bwMode="auto">
          <a:xfrm>
            <a:off x="4065588"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500" fill="hold"/>
                                        <p:tgtEl>
                                          <p:spTgt spid="5017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017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017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017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57158" y="357166"/>
            <a:ext cx="8429684" cy="6124754"/>
          </a:xfrm>
          <a:prstGeom prst="rect">
            <a:avLst/>
          </a:prstGeom>
          <a:solidFill>
            <a:schemeClr val="accent1">
              <a:lumMod val="40000"/>
              <a:lumOff val="60000"/>
            </a:schemeClr>
          </a:solidFill>
          <a:ln>
            <a:solidFill>
              <a:srgbClr val="FF0000"/>
            </a:solidFill>
          </a:ln>
        </p:spPr>
        <p:txBody>
          <a:bodyPr wrap="square">
            <a:spAutoFit/>
          </a:bodyPr>
          <a:lstStyle/>
          <a:p>
            <a:pPr>
              <a:defRPr/>
            </a:pPr>
            <a:r>
              <a:rPr lang="ru-RU" sz="2800" dirty="0" smtClean="0">
                <a:latin typeface="Times New Roman" pitchFamily="18" charset="0"/>
                <a:cs typeface="Times New Roman" pitchFamily="18" charset="0"/>
              </a:rPr>
              <a:t>Для очистки сточных вод применяют </a:t>
            </a:r>
          </a:p>
          <a:p>
            <a:pPr marL="342900" indent="-342900">
              <a:buFont typeface="Arial" pitchFamily="34" charset="0"/>
              <a:buChar char="•"/>
              <a:defRPr/>
            </a:pPr>
            <a:r>
              <a:rPr lang="ru-RU" sz="2800" dirty="0" smtClean="0">
                <a:latin typeface="Times New Roman" pitchFamily="18" charset="0"/>
                <a:cs typeface="Times New Roman" pitchFamily="18" charset="0"/>
              </a:rPr>
              <a:t>механические</a:t>
            </a:r>
          </a:p>
          <a:p>
            <a:pPr marL="342900" indent="-342900">
              <a:buFont typeface="Arial" pitchFamily="34" charset="0"/>
              <a:buChar char="•"/>
              <a:defRPr/>
            </a:pPr>
            <a:r>
              <a:rPr lang="ru-RU" sz="2800" dirty="0" smtClean="0">
                <a:latin typeface="Times New Roman" pitchFamily="18" charset="0"/>
                <a:cs typeface="Times New Roman" pitchFamily="18" charset="0"/>
              </a:rPr>
              <a:t>химические</a:t>
            </a:r>
          </a:p>
          <a:p>
            <a:pPr marL="342900" indent="-342900">
              <a:buFont typeface="Arial" pitchFamily="34" charset="0"/>
              <a:buChar char="•"/>
              <a:defRPr/>
            </a:pPr>
            <a:r>
              <a:rPr lang="ru-RU" sz="2800" dirty="0" smtClean="0">
                <a:latin typeface="Times New Roman" pitchFamily="18" charset="0"/>
                <a:cs typeface="Times New Roman" pitchFamily="18" charset="0"/>
              </a:rPr>
              <a:t>физико-химические</a:t>
            </a:r>
          </a:p>
          <a:p>
            <a:pPr marL="342900" indent="-342900">
              <a:buFont typeface="Arial" pitchFamily="34" charset="0"/>
              <a:buChar char="•"/>
              <a:defRPr/>
            </a:pPr>
            <a:r>
              <a:rPr lang="ru-RU" sz="2800" dirty="0" smtClean="0">
                <a:latin typeface="Times New Roman" pitchFamily="18" charset="0"/>
                <a:cs typeface="Times New Roman" pitchFamily="18" charset="0"/>
              </a:rPr>
              <a:t>биологические методы. </a:t>
            </a:r>
          </a:p>
          <a:p>
            <a:pPr marL="342900" indent="-342900">
              <a:buFont typeface="Arial" pitchFamily="34" charset="0"/>
              <a:buChar char="•"/>
              <a:defRPr/>
            </a:pPr>
            <a:endParaRPr lang="ru-RU" sz="2800" dirty="0" smtClean="0">
              <a:latin typeface="Times New Roman" pitchFamily="18" charset="0"/>
              <a:cs typeface="Times New Roman" pitchFamily="18" charset="0"/>
            </a:endParaRPr>
          </a:p>
          <a:p>
            <a:pPr>
              <a:defRPr/>
            </a:pPr>
            <a:r>
              <a:rPr lang="ru-RU" sz="2800" b="1" dirty="0" smtClean="0">
                <a:latin typeface="Times New Roman" pitchFamily="18" charset="0"/>
                <a:cs typeface="Times New Roman" pitchFamily="18" charset="0"/>
              </a:rPr>
              <a:t>Механические</a:t>
            </a:r>
          </a:p>
          <a:p>
            <a:pPr>
              <a:defRPr/>
            </a:pPr>
            <a:endParaRPr lang="ru-RU" sz="2800" b="1" dirty="0" smtClean="0">
              <a:latin typeface="Times New Roman" pitchFamily="18" charset="0"/>
              <a:cs typeface="Times New Roman" pitchFamily="18" charset="0"/>
            </a:endParaRPr>
          </a:p>
          <a:p>
            <a:pPr marL="342900" indent="-342900">
              <a:buFont typeface="Arial" pitchFamily="34" charset="0"/>
              <a:buChar char="•"/>
              <a:defRPr/>
            </a:pPr>
            <a:r>
              <a:rPr lang="ru-RU" sz="2800" i="1" dirty="0" smtClean="0">
                <a:latin typeface="Times New Roman" pitchFamily="18" charset="0"/>
                <a:cs typeface="Times New Roman" pitchFamily="18" charset="0"/>
              </a:rPr>
              <a:t>Процеживание</a:t>
            </a:r>
          </a:p>
          <a:p>
            <a:pPr marL="342900" indent="-342900">
              <a:buFont typeface="Arial" pitchFamily="34" charset="0"/>
              <a:buChar char="•"/>
              <a:defRPr/>
            </a:pPr>
            <a:r>
              <a:rPr lang="ru-RU" sz="2800" i="1" dirty="0" smtClean="0">
                <a:latin typeface="Times New Roman" pitchFamily="18" charset="0"/>
                <a:cs typeface="Times New Roman" pitchFamily="18" charset="0"/>
              </a:rPr>
              <a:t>Отстаивание </a:t>
            </a:r>
          </a:p>
          <a:p>
            <a:pPr marL="342900" indent="-342900">
              <a:buFont typeface="Arial" pitchFamily="34" charset="0"/>
              <a:buChar char="•"/>
              <a:defRPr/>
            </a:pPr>
            <a:r>
              <a:rPr lang="ru-RU" sz="2800" i="1" dirty="0" smtClean="0">
                <a:latin typeface="Times New Roman" pitchFamily="18" charset="0"/>
                <a:cs typeface="Times New Roman" pitchFamily="18" charset="0"/>
              </a:rPr>
              <a:t>Фильтрование</a:t>
            </a:r>
            <a:endParaRPr lang="ru-RU" sz="2800" b="1" i="1" dirty="0" smtClean="0">
              <a:latin typeface="Times New Roman" pitchFamily="18" charset="0"/>
              <a:cs typeface="Times New Roman" pitchFamily="18" charset="0"/>
            </a:endParaRPr>
          </a:p>
          <a:p>
            <a:pPr marL="342900" indent="-342900">
              <a:buFont typeface="Arial" pitchFamily="34" charset="0"/>
              <a:buChar char="•"/>
              <a:defRPr/>
            </a:pPr>
            <a:r>
              <a:rPr lang="ru-RU" sz="2800" i="1" dirty="0" smtClean="0">
                <a:latin typeface="Times New Roman" pitchFamily="18" charset="0"/>
                <a:cs typeface="Times New Roman" pitchFamily="18" charset="0"/>
              </a:rPr>
              <a:t>Очистка сточных вод в поле действия центробежных сил</a:t>
            </a:r>
            <a:endParaRPr lang="ru-RU" sz="2800" dirty="0" smtClean="0">
              <a:latin typeface="Times New Roman" pitchFamily="18" charset="0"/>
              <a:cs typeface="Times New Roman" pitchFamily="18" charset="0"/>
            </a:endParaRPr>
          </a:p>
          <a:p>
            <a:pPr>
              <a:defRPr/>
            </a:pPr>
            <a:endParaRPr lang="ru-RU" sz="2800" b="1" dirty="0">
              <a:latin typeface="Times New Roman" pitchFamily="18" charset="0"/>
              <a:cs typeface="Times New Roman" pitchFamily="18" charset="0"/>
            </a:endParaRPr>
          </a:p>
        </p:txBody>
      </p:sp>
      <p:pic>
        <p:nvPicPr>
          <p:cNvPr id="129026" name="Picture 2" descr="http://agrolift.biznes21.ru/upload/information_system_19/1/item_169/information_items_169.jpg"/>
          <p:cNvPicPr>
            <a:picLocks noChangeAspect="1" noChangeArrowheads="1"/>
          </p:cNvPicPr>
          <p:nvPr/>
        </p:nvPicPr>
        <p:blipFill>
          <a:blip r:embed="rId2"/>
          <a:srcRect/>
          <a:stretch>
            <a:fillRect/>
          </a:stretch>
        </p:blipFill>
        <p:spPr bwMode="auto">
          <a:xfrm>
            <a:off x="3428992" y="2500306"/>
            <a:ext cx="5000660" cy="2664079"/>
          </a:xfrm>
          <a:prstGeom prst="rect">
            <a:avLst/>
          </a:prstGeom>
          <a:noFill/>
        </p:spPr>
      </p:pic>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a:spLocks noChangeArrowheads="1"/>
          </p:cNvSpPr>
          <p:nvPr/>
        </p:nvSpPr>
        <p:spPr bwMode="auto">
          <a:xfrm>
            <a:off x="285720" y="285728"/>
            <a:ext cx="8572560" cy="6370975"/>
          </a:xfrm>
          <a:prstGeom prst="rect">
            <a:avLst/>
          </a:prstGeom>
          <a:solidFill>
            <a:schemeClr val="accent1">
              <a:lumMod val="40000"/>
              <a:lumOff val="60000"/>
            </a:schemeClr>
          </a:solidFill>
          <a:ln w="25400">
            <a:solidFill>
              <a:srgbClr val="FF000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defRPr/>
            </a:pPr>
            <a:r>
              <a:rPr lang="ru-RU" sz="2400" b="1" i="1" dirty="0">
                <a:latin typeface="Times New Roman" pitchFamily="18" charset="0"/>
                <a:cs typeface="Times New Roman" pitchFamily="18" charset="0"/>
              </a:rPr>
              <a:t>Химические методы очистки</a:t>
            </a:r>
          </a:p>
          <a:p>
            <a:pPr marL="342900" indent="-342900">
              <a:buFont typeface="Arial" pitchFamily="34" charset="0"/>
              <a:buChar char="•"/>
              <a:defRPr/>
            </a:pPr>
            <a:r>
              <a:rPr lang="ru-RU" sz="2400" dirty="0">
                <a:latin typeface="Times New Roman" pitchFamily="18" charset="0"/>
                <a:cs typeface="Times New Roman" pitchFamily="18" charset="0"/>
              </a:rPr>
              <a:t>Нейтрализация</a:t>
            </a:r>
          </a:p>
          <a:p>
            <a:pPr marL="342900" indent="-342900">
              <a:buFont typeface="Arial" pitchFamily="34" charset="0"/>
              <a:buChar char="•"/>
              <a:defRPr/>
            </a:pPr>
            <a:r>
              <a:rPr lang="ru-RU" sz="2400" dirty="0">
                <a:latin typeface="Times New Roman" pitchFamily="18" charset="0"/>
                <a:cs typeface="Times New Roman" pitchFamily="18" charset="0"/>
              </a:rPr>
              <a:t>Окисление </a:t>
            </a:r>
          </a:p>
          <a:p>
            <a:pPr marL="342900" indent="-342900">
              <a:buFont typeface="Arial" pitchFamily="34" charset="0"/>
              <a:buChar char="•"/>
              <a:defRPr/>
            </a:pPr>
            <a:r>
              <a:rPr lang="ru-RU" sz="2400" dirty="0">
                <a:latin typeface="Times New Roman" pitchFamily="18" charset="0"/>
                <a:cs typeface="Times New Roman" pitchFamily="18" charset="0"/>
              </a:rPr>
              <a:t>Восстановление</a:t>
            </a:r>
            <a:endParaRPr lang="ru-RU" sz="2400" b="1" i="1" dirty="0">
              <a:latin typeface="Times New Roman" pitchFamily="18" charset="0"/>
              <a:cs typeface="Times New Roman" pitchFamily="18" charset="0"/>
            </a:endParaRPr>
          </a:p>
          <a:p>
            <a:pPr>
              <a:defRPr/>
            </a:pPr>
            <a:endParaRPr lang="ru-RU" sz="2400" dirty="0">
              <a:latin typeface="Times New Roman" pitchFamily="18" charset="0"/>
              <a:cs typeface="Times New Roman" pitchFamily="18" charset="0"/>
            </a:endParaRPr>
          </a:p>
          <a:p>
            <a:pPr>
              <a:defRPr/>
            </a:pPr>
            <a:r>
              <a:rPr lang="ru-RU" sz="2400" b="1" i="1" dirty="0">
                <a:latin typeface="Times New Roman" pitchFamily="18" charset="0"/>
                <a:cs typeface="Times New Roman" pitchFamily="18" charset="0"/>
              </a:rPr>
              <a:t>Физико-химические методы очистки</a:t>
            </a:r>
          </a:p>
          <a:p>
            <a:pPr marL="342900" indent="-342900">
              <a:buFont typeface="Arial" pitchFamily="34" charset="0"/>
              <a:buChar char="•"/>
              <a:defRPr/>
            </a:pPr>
            <a:r>
              <a:rPr lang="ru-RU" sz="2400" i="1" dirty="0">
                <a:latin typeface="Times New Roman" pitchFamily="18" charset="0"/>
                <a:cs typeface="Times New Roman" pitchFamily="18" charset="0"/>
              </a:rPr>
              <a:t>Коагуляция</a:t>
            </a:r>
          </a:p>
          <a:p>
            <a:pPr marL="342900" indent="-342900">
              <a:buFont typeface="Arial" pitchFamily="34" charset="0"/>
              <a:buChar char="•"/>
              <a:defRPr/>
            </a:pPr>
            <a:r>
              <a:rPr lang="ru-RU" sz="2400" i="1" dirty="0">
                <a:latin typeface="Times New Roman" pitchFamily="18" charset="0"/>
                <a:cs typeface="Times New Roman" pitchFamily="18" charset="0"/>
              </a:rPr>
              <a:t>Сорбция</a:t>
            </a:r>
          </a:p>
          <a:p>
            <a:pPr marL="342900" indent="-342900">
              <a:buFont typeface="Arial" pitchFamily="34" charset="0"/>
              <a:buChar char="•"/>
              <a:defRPr/>
            </a:pPr>
            <a:r>
              <a:rPr lang="ru-RU" sz="2400" i="1" dirty="0">
                <a:latin typeface="Times New Roman" pitchFamily="18" charset="0"/>
                <a:cs typeface="Times New Roman" pitchFamily="18" charset="0"/>
              </a:rPr>
              <a:t>Флотация</a:t>
            </a:r>
          </a:p>
          <a:p>
            <a:pPr marL="342900" indent="-342900">
              <a:buFont typeface="Arial" pitchFamily="34" charset="0"/>
              <a:buChar char="•"/>
              <a:defRPr/>
            </a:pPr>
            <a:r>
              <a:rPr lang="be-BY" sz="2400" i="1" dirty="0">
                <a:latin typeface="Times New Roman" pitchFamily="18" charset="0"/>
                <a:cs typeface="Times New Roman" pitchFamily="18" charset="0"/>
              </a:rPr>
              <a:t>Ионный обмен</a:t>
            </a:r>
          </a:p>
          <a:p>
            <a:pPr>
              <a:defRPr/>
            </a:pPr>
            <a:endParaRPr lang="ru-RU" sz="2400" i="1" dirty="0">
              <a:latin typeface="Times New Roman" pitchFamily="18" charset="0"/>
              <a:cs typeface="Times New Roman" pitchFamily="18" charset="0"/>
            </a:endParaRPr>
          </a:p>
          <a:p>
            <a:pPr>
              <a:defRPr/>
            </a:pPr>
            <a:r>
              <a:rPr lang="ru-RU" sz="2400" b="1" i="1" dirty="0">
                <a:latin typeface="Times New Roman" pitchFamily="18" charset="0"/>
                <a:cs typeface="Times New Roman" pitchFamily="18" charset="0"/>
              </a:rPr>
              <a:t>Биологические методы</a:t>
            </a:r>
          </a:p>
          <a:p>
            <a:pPr>
              <a:defRPr/>
            </a:pPr>
            <a:endParaRPr lang="ru-RU" sz="2400" b="1" i="1" dirty="0">
              <a:latin typeface="Times New Roman" pitchFamily="18" charset="0"/>
              <a:cs typeface="Times New Roman" pitchFamily="18" charset="0"/>
            </a:endParaRPr>
          </a:p>
          <a:p>
            <a:pPr marL="342900" indent="-342900">
              <a:buFont typeface="Arial" pitchFamily="34" charset="0"/>
              <a:buChar char="•"/>
              <a:defRPr/>
            </a:pPr>
            <a:r>
              <a:rPr lang="ru-RU" sz="2400" dirty="0">
                <a:latin typeface="Times New Roman" pitchFamily="18" charset="0"/>
                <a:cs typeface="Times New Roman" pitchFamily="18" charset="0"/>
              </a:rPr>
              <a:t>естественные методы (поля фильтрации, биологические пруды) </a:t>
            </a:r>
          </a:p>
          <a:p>
            <a:pPr marL="342900" indent="-342900">
              <a:buFont typeface="Arial" pitchFamily="34" charset="0"/>
              <a:buChar char="•"/>
              <a:defRPr/>
            </a:pPr>
            <a:r>
              <a:rPr lang="ru-RU" sz="2400" dirty="0">
                <a:latin typeface="Times New Roman" pitchFamily="18" charset="0"/>
                <a:cs typeface="Times New Roman" pitchFamily="18" charset="0"/>
              </a:rPr>
              <a:t>искусственные методы (</a:t>
            </a:r>
            <a:r>
              <a:rPr lang="ru-RU" sz="2400" dirty="0" err="1">
                <a:latin typeface="Times New Roman" pitchFamily="18" charset="0"/>
                <a:cs typeface="Times New Roman" pitchFamily="18" charset="0"/>
              </a:rPr>
              <a:t>аэротенки</a:t>
            </a:r>
            <a:r>
              <a:rPr lang="ru-RU" sz="2400" dirty="0">
                <a:latin typeface="Times New Roman" pitchFamily="18" charset="0"/>
                <a:cs typeface="Times New Roman" pitchFamily="18" charset="0"/>
              </a:rPr>
              <a:t>. </a:t>
            </a:r>
            <a:r>
              <a:rPr lang="ru-RU" sz="2400" dirty="0" err="1">
                <a:latin typeface="Times New Roman" pitchFamily="18" charset="0"/>
                <a:cs typeface="Times New Roman" pitchFamily="18" charset="0"/>
              </a:rPr>
              <a:t>метантенки</a:t>
            </a:r>
            <a:r>
              <a:rPr lang="ru-RU" sz="2400" dirty="0">
                <a:latin typeface="Times New Roman" pitchFamily="18" charset="0"/>
                <a:cs typeface="Times New Roman" pitchFamily="18" charset="0"/>
              </a:rPr>
              <a:t>, биофильтры, циркуляционные окислительные каналы</a:t>
            </a:r>
            <a:r>
              <a:rPr lang="ru-RU" sz="2400" dirty="0" smtClean="0">
                <a:latin typeface="Times New Roman" pitchFamily="18" charset="0"/>
                <a:cs typeface="Times New Roman" pitchFamily="18" charset="0"/>
              </a:rPr>
              <a:t>)</a:t>
            </a:r>
            <a:endParaRPr lang="ru-RU" sz="2400" b="1" i="1" dirty="0">
              <a:latin typeface="Times New Roman" pitchFamily="18" charset="0"/>
              <a:cs typeface="Times New Roman" pitchFamily="18" charset="0"/>
            </a:endParaRPr>
          </a:p>
        </p:txBody>
      </p:sp>
      <p:sp>
        <p:nvSpPr>
          <p:cNvPr id="3"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1371600" y="274638"/>
            <a:ext cx="7772400" cy="490537"/>
          </a:xfrm>
        </p:spPr>
        <p:txBody>
          <a:bodyPr>
            <a:normAutofit fontScale="90000"/>
          </a:bodyPr>
          <a:lstStyle/>
          <a:p>
            <a:pPr algn="ctr" fontAlgn="auto">
              <a:spcAft>
                <a:spcPts val="0"/>
              </a:spcAft>
              <a:defRPr/>
            </a:pPr>
            <a:r>
              <a:rPr lang="ru-RU" dirty="0" smtClean="0">
                <a:solidFill>
                  <a:schemeClr val="tx1"/>
                </a:solidFill>
                <a:latin typeface="Times New Roman" pitchFamily="18" charset="0"/>
                <a:cs typeface="Times New Roman" pitchFamily="18" charset="0"/>
              </a:rPr>
              <a:t>Пути решения</a:t>
            </a:r>
            <a:endParaRPr lang="ru-RU" dirty="0"/>
          </a:p>
        </p:txBody>
      </p:sp>
      <p:pic>
        <p:nvPicPr>
          <p:cNvPr id="29698" name="Picture 3" descr="115_1000"/>
          <p:cNvPicPr>
            <a:picLocks noChangeAspect="1" noChangeArrowheads="1"/>
          </p:cNvPicPr>
          <p:nvPr/>
        </p:nvPicPr>
        <p:blipFill>
          <a:blip r:embed="rId2"/>
          <a:srcRect/>
          <a:stretch>
            <a:fillRect/>
          </a:stretch>
        </p:blipFill>
        <p:spPr bwMode="auto">
          <a:xfrm>
            <a:off x="468313" y="1052513"/>
            <a:ext cx="3905250" cy="2232025"/>
          </a:xfrm>
          <a:prstGeom prst="rect">
            <a:avLst/>
          </a:prstGeom>
          <a:noFill/>
          <a:ln w="9525">
            <a:noFill/>
            <a:miter lim="800000"/>
            <a:headEnd/>
            <a:tailEnd/>
          </a:ln>
        </p:spPr>
      </p:pic>
      <p:sp>
        <p:nvSpPr>
          <p:cNvPr id="29699" name="Прямоугольник 4"/>
          <p:cNvSpPr>
            <a:spLocks noChangeArrowheads="1"/>
          </p:cNvSpPr>
          <p:nvPr/>
        </p:nvSpPr>
        <p:spPr bwMode="auto">
          <a:xfrm>
            <a:off x="250825" y="692150"/>
            <a:ext cx="4464050" cy="369888"/>
          </a:xfrm>
          <a:prstGeom prst="rect">
            <a:avLst/>
          </a:prstGeom>
          <a:noFill/>
          <a:ln w="9525">
            <a:noFill/>
            <a:miter lim="800000"/>
            <a:headEnd/>
            <a:tailEnd/>
          </a:ln>
        </p:spPr>
        <p:txBody>
          <a:bodyPr wrap="none">
            <a:spAutoFit/>
          </a:bodyPr>
          <a:lstStyle/>
          <a:p>
            <a:r>
              <a:rPr lang="ru-RU" b="1" u="sng">
                <a:latin typeface="Times New Roman" pitchFamily="18" charset="0"/>
              </a:rPr>
              <a:t>Схема химической очистки сточных вод </a:t>
            </a:r>
            <a:endParaRPr lang="ru-RU">
              <a:latin typeface="Cambria" pitchFamily="18" charset="0"/>
            </a:endParaRPr>
          </a:p>
        </p:txBody>
      </p:sp>
      <p:pic>
        <p:nvPicPr>
          <p:cNvPr id="29700" name="Picture 4" descr="177-3000"/>
          <p:cNvPicPr>
            <a:picLocks noChangeAspect="1" noChangeArrowheads="1"/>
          </p:cNvPicPr>
          <p:nvPr/>
        </p:nvPicPr>
        <p:blipFill>
          <a:blip r:embed="rId3"/>
          <a:srcRect/>
          <a:stretch>
            <a:fillRect/>
          </a:stretch>
        </p:blipFill>
        <p:spPr bwMode="auto">
          <a:xfrm>
            <a:off x="4643438" y="981075"/>
            <a:ext cx="3630612" cy="2519363"/>
          </a:xfrm>
          <a:prstGeom prst="rect">
            <a:avLst/>
          </a:prstGeom>
          <a:noFill/>
          <a:ln w="9525">
            <a:noFill/>
            <a:miter lim="800000"/>
            <a:headEnd/>
            <a:tailEnd/>
          </a:ln>
        </p:spPr>
      </p:pic>
      <p:sp>
        <p:nvSpPr>
          <p:cNvPr id="29701" name="Прямоугольник 6"/>
          <p:cNvSpPr>
            <a:spLocks noChangeArrowheads="1"/>
          </p:cNvSpPr>
          <p:nvPr/>
        </p:nvSpPr>
        <p:spPr bwMode="auto">
          <a:xfrm>
            <a:off x="6227763" y="620713"/>
            <a:ext cx="1366837" cy="369887"/>
          </a:xfrm>
          <a:prstGeom prst="rect">
            <a:avLst/>
          </a:prstGeom>
          <a:noFill/>
          <a:ln w="9525">
            <a:noFill/>
            <a:miter lim="800000"/>
            <a:headEnd/>
            <a:tailEnd/>
          </a:ln>
        </p:spPr>
        <p:txBody>
          <a:bodyPr wrap="none">
            <a:spAutoFit/>
          </a:bodyPr>
          <a:lstStyle/>
          <a:p>
            <a:r>
              <a:rPr lang="ru-RU" b="1" u="sng">
                <a:latin typeface="Times New Roman" pitchFamily="18" charset="0"/>
              </a:rPr>
              <a:t>Биофильтр</a:t>
            </a:r>
            <a:endParaRPr lang="ru-RU">
              <a:latin typeface="Cambria" pitchFamily="18" charset="0"/>
            </a:endParaRPr>
          </a:p>
        </p:txBody>
      </p:sp>
      <p:pic>
        <p:nvPicPr>
          <p:cNvPr id="29702" name="Picture 2" descr="schema"/>
          <p:cNvPicPr>
            <a:picLocks noChangeAspect="1" noChangeArrowheads="1"/>
          </p:cNvPicPr>
          <p:nvPr/>
        </p:nvPicPr>
        <p:blipFill>
          <a:blip r:embed="rId4"/>
          <a:srcRect/>
          <a:stretch>
            <a:fillRect/>
          </a:stretch>
        </p:blipFill>
        <p:spPr bwMode="auto">
          <a:xfrm>
            <a:off x="468313" y="3429000"/>
            <a:ext cx="3241675" cy="2447925"/>
          </a:xfrm>
          <a:prstGeom prst="rect">
            <a:avLst/>
          </a:prstGeom>
          <a:noFill/>
          <a:ln w="9525">
            <a:noFill/>
            <a:miter lim="800000"/>
            <a:headEnd/>
            <a:tailEnd/>
          </a:ln>
        </p:spPr>
      </p:pic>
      <p:sp>
        <p:nvSpPr>
          <p:cNvPr id="29703" name="Прямоугольник 8"/>
          <p:cNvSpPr>
            <a:spLocks noChangeArrowheads="1"/>
          </p:cNvSpPr>
          <p:nvPr/>
        </p:nvSpPr>
        <p:spPr bwMode="auto">
          <a:xfrm>
            <a:off x="5795963" y="3500438"/>
            <a:ext cx="1042987" cy="369887"/>
          </a:xfrm>
          <a:prstGeom prst="rect">
            <a:avLst/>
          </a:prstGeom>
          <a:noFill/>
          <a:ln w="9525">
            <a:noFill/>
            <a:miter lim="800000"/>
            <a:headEnd/>
            <a:tailEnd/>
          </a:ln>
        </p:spPr>
        <p:txBody>
          <a:bodyPr wrap="none">
            <a:spAutoFit/>
          </a:bodyPr>
          <a:lstStyle/>
          <a:p>
            <a:pPr algn="ctr"/>
            <a:r>
              <a:rPr lang="ru-RU" b="1" u="sng">
                <a:latin typeface="Times New Roman" pitchFamily="18" charset="0"/>
              </a:rPr>
              <a:t>аэрация</a:t>
            </a:r>
          </a:p>
        </p:txBody>
      </p:sp>
      <p:pic>
        <p:nvPicPr>
          <p:cNvPr id="29704" name="Picture 4" descr="biocleao"/>
          <p:cNvPicPr>
            <a:picLocks noChangeAspect="1" noChangeArrowheads="1"/>
          </p:cNvPicPr>
          <p:nvPr/>
        </p:nvPicPr>
        <p:blipFill>
          <a:blip r:embed="rId5"/>
          <a:srcRect/>
          <a:stretch>
            <a:fillRect/>
          </a:stretch>
        </p:blipFill>
        <p:spPr bwMode="auto">
          <a:xfrm>
            <a:off x="3779838" y="3933825"/>
            <a:ext cx="2641600" cy="1871663"/>
          </a:xfrm>
          <a:prstGeom prst="rect">
            <a:avLst/>
          </a:prstGeom>
          <a:noFill/>
          <a:ln w="9525">
            <a:noFill/>
            <a:miter lim="800000"/>
            <a:headEnd/>
            <a:tailEnd/>
          </a:ln>
        </p:spPr>
      </p:pic>
      <p:pic>
        <p:nvPicPr>
          <p:cNvPr id="29705" name="Picture 5" descr="biocleap"/>
          <p:cNvPicPr>
            <a:picLocks noChangeAspect="1" noChangeArrowheads="1"/>
          </p:cNvPicPr>
          <p:nvPr/>
        </p:nvPicPr>
        <p:blipFill>
          <a:blip r:embed="rId6"/>
          <a:srcRect/>
          <a:stretch>
            <a:fillRect/>
          </a:stretch>
        </p:blipFill>
        <p:spPr bwMode="auto">
          <a:xfrm>
            <a:off x="6516688" y="3933825"/>
            <a:ext cx="2476500" cy="1871663"/>
          </a:xfrm>
          <a:prstGeom prst="rect">
            <a:avLst/>
          </a:prstGeom>
          <a:noFill/>
          <a:ln w="9525">
            <a:noFill/>
            <a:miter lim="800000"/>
            <a:headEnd/>
            <a:tailEnd/>
          </a:ln>
        </p:spPr>
      </p:pic>
      <p:sp>
        <p:nvSpPr>
          <p:cNvPr id="29706" name="Прямоугольник 11"/>
          <p:cNvSpPr>
            <a:spLocks noChangeArrowheads="1"/>
          </p:cNvSpPr>
          <p:nvPr/>
        </p:nvSpPr>
        <p:spPr bwMode="auto">
          <a:xfrm>
            <a:off x="611188" y="6165850"/>
            <a:ext cx="714375" cy="368300"/>
          </a:xfrm>
          <a:prstGeom prst="rect">
            <a:avLst/>
          </a:prstGeom>
          <a:noFill/>
          <a:ln w="9525">
            <a:noFill/>
            <a:miter lim="800000"/>
            <a:headEnd/>
            <a:tailEnd/>
          </a:ln>
        </p:spPr>
        <p:txBody>
          <a:bodyPr wrap="none">
            <a:spAutoFit/>
          </a:bodyPr>
          <a:lstStyle/>
          <a:p>
            <a:r>
              <a:rPr lang="ru-RU" b="1">
                <a:latin typeface="Cambria" pitchFamily="18" charset="0"/>
              </a:rPr>
              <a:t>ПДК,</a:t>
            </a:r>
            <a:endParaRPr lang="ru-RU">
              <a:latin typeface="Cambria" pitchFamily="18" charset="0"/>
            </a:endParaRPr>
          </a:p>
        </p:txBody>
      </p:sp>
      <p:sp>
        <p:nvSpPr>
          <p:cNvPr id="29707" name="Прямоугольник 12"/>
          <p:cNvSpPr>
            <a:spLocks noChangeArrowheads="1"/>
          </p:cNvSpPr>
          <p:nvPr/>
        </p:nvSpPr>
        <p:spPr bwMode="auto">
          <a:xfrm>
            <a:off x="1331913" y="6165850"/>
            <a:ext cx="638175" cy="368300"/>
          </a:xfrm>
          <a:prstGeom prst="rect">
            <a:avLst/>
          </a:prstGeom>
          <a:noFill/>
          <a:ln w="9525">
            <a:noFill/>
            <a:miter lim="800000"/>
            <a:headEnd/>
            <a:tailEnd/>
          </a:ln>
        </p:spPr>
        <p:txBody>
          <a:bodyPr wrap="none">
            <a:spAutoFit/>
          </a:bodyPr>
          <a:lstStyle/>
          <a:p>
            <a:r>
              <a:rPr lang="ru-RU" b="1">
                <a:latin typeface="Cambria" pitchFamily="18" charset="0"/>
              </a:rPr>
              <a:t>ПДС</a:t>
            </a:r>
            <a:endParaRPr lang="ru-RU">
              <a:latin typeface="Cambria" pitchFamily="18" charset="0"/>
            </a:endParaRPr>
          </a:p>
        </p:txBody>
      </p:sp>
      <p:sp>
        <p:nvSpPr>
          <p:cNvPr id="29708" name="Прямоугольник 13"/>
          <p:cNvSpPr>
            <a:spLocks noChangeArrowheads="1"/>
          </p:cNvSpPr>
          <p:nvPr/>
        </p:nvSpPr>
        <p:spPr bwMode="auto">
          <a:xfrm>
            <a:off x="1908175" y="6165850"/>
            <a:ext cx="628650" cy="368300"/>
          </a:xfrm>
          <a:prstGeom prst="rect">
            <a:avLst/>
          </a:prstGeom>
          <a:noFill/>
          <a:ln w="9525">
            <a:noFill/>
            <a:miter lim="800000"/>
            <a:headEnd/>
            <a:tailEnd/>
          </a:ln>
        </p:spPr>
        <p:txBody>
          <a:bodyPr wrap="none">
            <a:spAutoFit/>
          </a:bodyPr>
          <a:lstStyle/>
          <a:p>
            <a:r>
              <a:rPr lang="ru-RU" b="1">
                <a:latin typeface="Cambria" pitchFamily="18" charset="0"/>
              </a:rPr>
              <a:t>ИЗВ</a:t>
            </a:r>
            <a:endParaRPr lang="ru-RU">
              <a:latin typeface="Cambria" pitchFamily="18" charset="0"/>
            </a:endParaRPr>
          </a:p>
        </p:txBody>
      </p:sp>
      <p:sp>
        <p:nvSpPr>
          <p:cNvPr id="14" name="TextBox 1"/>
          <p:cNvSpPr txBox="1">
            <a:spLocks noChangeArrowheads="1"/>
          </p:cNvSpPr>
          <p:nvPr/>
        </p:nvSpPr>
        <p:spPr bwMode="auto">
          <a:xfrm>
            <a:off x="3571868" y="6072206"/>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Физическая и физико-химическая очистка сточных вод - Картинк…"/>
          <p:cNvPicPr>
            <a:picLocks noChangeAspect="1" noChangeArrowheads="1"/>
          </p:cNvPicPr>
          <p:nvPr/>
        </p:nvPicPr>
        <p:blipFill>
          <a:blip r:embed="rId3"/>
          <a:srcRect/>
          <a:stretch>
            <a:fillRect/>
          </a:stretch>
        </p:blipFill>
        <p:spPr bwMode="auto">
          <a:xfrm>
            <a:off x="357158" y="357166"/>
            <a:ext cx="4246114" cy="2643206"/>
          </a:xfrm>
          <a:prstGeom prst="rect">
            <a:avLst/>
          </a:prstGeom>
          <a:noFill/>
        </p:spPr>
      </p:pic>
      <p:pic>
        <p:nvPicPr>
          <p:cNvPr id="68612" name="Picture 4" descr="http://comandir.com/wp-content/uploads/2013/10/%D0%BE%D1%87%D0%B8%D1%81%D1%82.jpg"/>
          <p:cNvPicPr>
            <a:picLocks noChangeAspect="1" noChangeArrowheads="1"/>
          </p:cNvPicPr>
          <p:nvPr/>
        </p:nvPicPr>
        <p:blipFill>
          <a:blip r:embed="rId4"/>
          <a:srcRect/>
          <a:stretch>
            <a:fillRect/>
          </a:stretch>
        </p:blipFill>
        <p:spPr bwMode="auto">
          <a:xfrm>
            <a:off x="4643439" y="357166"/>
            <a:ext cx="4143404" cy="2714644"/>
          </a:xfrm>
          <a:prstGeom prst="rect">
            <a:avLst/>
          </a:prstGeom>
          <a:noFill/>
        </p:spPr>
      </p:pic>
      <p:sp>
        <p:nvSpPr>
          <p:cNvPr id="686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8613" name="Object 5"/>
          <p:cNvGraphicFramePr>
            <a:graphicFrameLocks noChangeAspect="1"/>
          </p:cNvGraphicFramePr>
          <p:nvPr/>
        </p:nvGraphicFramePr>
        <p:xfrm>
          <a:off x="357158" y="3071810"/>
          <a:ext cx="4302766" cy="3429024"/>
        </p:xfrm>
        <a:graphic>
          <a:graphicData uri="http://schemas.openxmlformats.org/presentationml/2006/ole">
            <p:oleObj spid="_x0000_s68618" name="Picture" r:id="rId5" imgW="2619756" imgH="2086356" progId="Word.Picture.8">
              <p:embed/>
            </p:oleObj>
          </a:graphicData>
        </a:graphic>
      </p:graphicFrame>
      <p:sp>
        <p:nvSpPr>
          <p:cNvPr id="6861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8615" name="Object 7"/>
          <p:cNvGraphicFramePr>
            <a:graphicFrameLocks noChangeAspect="1"/>
          </p:cNvGraphicFramePr>
          <p:nvPr/>
        </p:nvGraphicFramePr>
        <p:xfrm>
          <a:off x="4714876" y="3214686"/>
          <a:ext cx="4092329" cy="2928958"/>
        </p:xfrm>
        <a:graphic>
          <a:graphicData uri="http://schemas.openxmlformats.org/presentationml/2006/ole">
            <p:oleObj spid="_x0000_s68619" r:id="rId6" imgW="4269600" imgH="3041280" progId="">
              <p:embed/>
            </p:oleObj>
          </a:graphicData>
        </a:graphic>
      </p:graphicFrame>
      <p:sp>
        <p:nvSpPr>
          <p:cNvPr id="8"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Понятие о гидросфере. - Материковые воды. - Физическая геогр…"/>
          <p:cNvPicPr>
            <a:picLocks noChangeAspect="1" noChangeArrowheads="1"/>
          </p:cNvPicPr>
          <p:nvPr/>
        </p:nvPicPr>
        <p:blipFill>
          <a:blip r:embed="rId2"/>
          <a:srcRect/>
          <a:stretch>
            <a:fillRect/>
          </a:stretch>
        </p:blipFill>
        <p:spPr bwMode="auto">
          <a:xfrm>
            <a:off x="4143372" y="357166"/>
            <a:ext cx="4667283" cy="3714776"/>
          </a:xfrm>
          <a:prstGeom prst="rect">
            <a:avLst/>
          </a:prstGeom>
          <a:noFill/>
        </p:spPr>
      </p:pic>
      <p:pic>
        <p:nvPicPr>
          <p:cNvPr id="22532" name="Picture 4" descr="Science Branches and Popular Science - Part 9"/>
          <p:cNvPicPr>
            <a:picLocks noChangeAspect="1" noChangeArrowheads="1"/>
          </p:cNvPicPr>
          <p:nvPr/>
        </p:nvPicPr>
        <p:blipFill>
          <a:blip r:embed="rId3"/>
          <a:srcRect/>
          <a:stretch>
            <a:fillRect/>
          </a:stretch>
        </p:blipFill>
        <p:spPr bwMode="auto">
          <a:xfrm>
            <a:off x="285720" y="357166"/>
            <a:ext cx="3857652" cy="3716099"/>
          </a:xfrm>
          <a:prstGeom prst="rect">
            <a:avLst/>
          </a:prstGeom>
          <a:noFill/>
        </p:spPr>
      </p:pic>
      <p:pic>
        <p:nvPicPr>
          <p:cNvPr id="22536" name="Picture 8" descr="HYDROSPHERE - WHAT"/>
          <p:cNvPicPr>
            <a:picLocks noChangeAspect="1" noChangeArrowheads="1"/>
          </p:cNvPicPr>
          <p:nvPr/>
        </p:nvPicPr>
        <p:blipFill>
          <a:blip r:embed="rId4"/>
          <a:srcRect/>
          <a:stretch>
            <a:fillRect/>
          </a:stretch>
        </p:blipFill>
        <p:spPr bwMode="auto">
          <a:xfrm>
            <a:off x="5072066" y="4071942"/>
            <a:ext cx="3794120" cy="2444498"/>
          </a:xfrm>
          <a:prstGeom prst="rect">
            <a:avLst/>
          </a:prstGeom>
          <a:noFill/>
        </p:spPr>
      </p:pic>
      <p:pic>
        <p:nvPicPr>
          <p:cNvPr id="22538" name="Picture 10" descr="Гидросфера земли - Картинка 1589/4"/>
          <p:cNvPicPr>
            <a:picLocks noChangeAspect="1" noChangeArrowheads="1"/>
          </p:cNvPicPr>
          <p:nvPr/>
        </p:nvPicPr>
        <p:blipFill>
          <a:blip r:embed="rId5"/>
          <a:srcRect/>
          <a:stretch>
            <a:fillRect/>
          </a:stretch>
        </p:blipFill>
        <p:spPr bwMode="auto">
          <a:xfrm flipH="1">
            <a:off x="285720" y="4071942"/>
            <a:ext cx="3607352" cy="2410914"/>
          </a:xfrm>
          <a:prstGeom prst="rect">
            <a:avLst/>
          </a:prstGeom>
          <a:noFill/>
        </p:spPr>
      </p:pic>
      <p:pic>
        <p:nvPicPr>
          <p:cNvPr id="22540" name="Picture 12" descr="OxyPhoto.ru - фотограф Оксанa Борц - 00419"/>
          <p:cNvPicPr>
            <a:picLocks noChangeAspect="1" noChangeArrowheads="1"/>
          </p:cNvPicPr>
          <p:nvPr/>
        </p:nvPicPr>
        <p:blipFill>
          <a:blip r:embed="rId6" cstate="print"/>
          <a:srcRect/>
          <a:stretch>
            <a:fillRect/>
          </a:stretch>
        </p:blipFill>
        <p:spPr bwMode="auto">
          <a:xfrm>
            <a:off x="3857620" y="4071942"/>
            <a:ext cx="1314682" cy="2428891"/>
          </a:xfrm>
          <a:prstGeom prst="rect">
            <a:avLst/>
          </a:prstGeom>
          <a:noFill/>
        </p:spPr>
      </p:pic>
      <p:sp>
        <p:nvSpPr>
          <p:cNvPr id="9"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blip>
          <a:srcRect/>
          <a:stretch>
            <a:fillRect/>
          </a:stretch>
        </p:blipFill>
        <p:spPr bwMode="auto">
          <a:xfrm>
            <a:off x="428596" y="857232"/>
            <a:ext cx="8340725" cy="532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Гидросфера вода. Нельзя сказать, что ты необходима для жизни: ты сама жизнь"/>
          <p:cNvPicPr>
            <a:picLocks noChangeAspect="1" noChangeArrowheads="1"/>
          </p:cNvPicPr>
          <p:nvPr/>
        </p:nvPicPr>
        <p:blipFill>
          <a:blip r:embed="rId2"/>
          <a:srcRect/>
          <a:stretch>
            <a:fillRect/>
          </a:stretch>
        </p:blipFill>
        <p:spPr bwMode="auto">
          <a:xfrm>
            <a:off x="357158" y="285727"/>
            <a:ext cx="8477309" cy="6286546"/>
          </a:xfrm>
          <a:prstGeom prst="rect">
            <a:avLst/>
          </a:prstGeom>
          <a:noFill/>
        </p:spPr>
      </p:pic>
      <p:sp>
        <p:nvSpPr>
          <p:cNvPr id="3"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428596" y="428604"/>
            <a:ext cx="8429684" cy="6000792"/>
          </a:xfrm>
          <a:prstGeom prst="rect">
            <a:avLst/>
          </a:prstGeom>
          <a:solidFill>
            <a:srgbClr val="FF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571480"/>
            <a:ext cx="8143932" cy="5909310"/>
          </a:xfrm>
          <a:prstGeom prst="rect">
            <a:avLst/>
          </a:prstGeom>
        </p:spPr>
        <p:txBody>
          <a:bodyPr wrap="square">
            <a:spAutoFit/>
          </a:bodyPr>
          <a:lstStyle/>
          <a:p>
            <a:pPr indent="358775" algn="just"/>
            <a:r>
              <a:rPr lang="ru-RU" sz="2700" dirty="0">
                <a:latin typeface="Times New Roman" pitchFamily="18" charset="0"/>
                <a:cs typeface="Times New Roman" pitchFamily="18" charset="0"/>
              </a:rPr>
              <a:t>Водные массы на поверхности Земли образуют тонкую </a:t>
            </a:r>
            <a:r>
              <a:rPr lang="ru-RU" sz="2700" dirty="0" smtClean="0">
                <a:latin typeface="Times New Roman" pitchFamily="18" charset="0"/>
                <a:cs typeface="Times New Roman" pitchFamily="18" charset="0"/>
              </a:rPr>
              <a:t>оболочку</a:t>
            </a:r>
            <a:r>
              <a:rPr lang="ru-RU" sz="2700" dirty="0">
                <a:latin typeface="Times New Roman" pitchFamily="18" charset="0"/>
                <a:cs typeface="Times New Roman" pitchFamily="18" charset="0"/>
              </a:rPr>
              <a:t>, которая занимает большую часть поверхности Земли и образует Мировой океан (361 млн. км</a:t>
            </a:r>
            <a:r>
              <a:rPr lang="ru-RU" sz="2700" baseline="30000" dirty="0">
                <a:latin typeface="Times New Roman" pitchFamily="18" charset="0"/>
                <a:cs typeface="Times New Roman" pitchFamily="18" charset="0"/>
              </a:rPr>
              <a:t>2</a:t>
            </a:r>
            <a:r>
              <a:rPr lang="ru-RU" sz="2700" dirty="0">
                <a:latin typeface="Times New Roman" pitchFamily="18" charset="0"/>
                <a:cs typeface="Times New Roman" pitchFamily="18" charset="0"/>
              </a:rPr>
              <a:t>, или 70,8 % всей поверхности планеты). Общий объем гидросферы равен 1,4 млрд. км</a:t>
            </a:r>
            <a:r>
              <a:rPr lang="ru-RU" sz="2700" baseline="30000" dirty="0">
                <a:latin typeface="Times New Roman" pitchFamily="18" charset="0"/>
                <a:cs typeface="Times New Roman" pitchFamily="18" charset="0"/>
              </a:rPr>
              <a:t>3</a:t>
            </a:r>
            <a:r>
              <a:rPr lang="ru-RU" sz="2700" dirty="0">
                <a:latin typeface="Times New Roman" pitchFamily="18" charset="0"/>
                <a:cs typeface="Times New Roman" pitchFamily="18" charset="0"/>
              </a:rPr>
              <a:t> , доля ее по отношению ко всей массе Земли не превышает 0,02 %. Основная масса воды гидросферы сосредоточена в морях и океанах (94 %), второе место по объему водных масс занимают подземные воды (3,6 %), лед и снег арктических и антарктических областей, горные ледники (2 %). </a:t>
            </a:r>
            <a:r>
              <a:rPr lang="ru-RU" sz="2700" dirty="0" smtClean="0">
                <a:latin typeface="Times New Roman" pitchFamily="18" charset="0"/>
                <a:cs typeface="Times New Roman" pitchFamily="18" charset="0"/>
              </a:rPr>
              <a:t>Поверхностные </a:t>
            </a:r>
            <a:r>
              <a:rPr lang="ru-RU" sz="2700" dirty="0">
                <a:latin typeface="Times New Roman" pitchFamily="18" charset="0"/>
                <a:cs typeface="Times New Roman" pitchFamily="18" charset="0"/>
              </a:rPr>
              <a:t>воды суши (реки, озера, болота) и атмосферные воды составляют доли процента от общего объема воды гидросферы (0,4 %). </a:t>
            </a:r>
          </a:p>
        </p:txBody>
      </p:sp>
      <p:sp>
        <p:nvSpPr>
          <p:cNvPr id="4" name="TextBox 1"/>
          <p:cNvSpPr txBox="1">
            <a:spLocks noChangeArrowheads="1"/>
          </p:cNvSpPr>
          <p:nvPr/>
        </p:nvSpPr>
        <p:spPr bwMode="auto">
          <a:xfrm>
            <a:off x="3643306" y="6357958"/>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285720" y="285728"/>
            <a:ext cx="8715436" cy="6143668"/>
          </a:xfrm>
          <a:prstGeom prst="rect">
            <a:avLst/>
          </a:prstGeom>
          <a:solidFill>
            <a:srgbClr val="FF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9" name="Rectangle 5"/>
          <p:cNvSpPr>
            <a:spLocks noChangeArrowheads="1"/>
          </p:cNvSpPr>
          <p:nvPr/>
        </p:nvSpPr>
        <p:spPr bwMode="auto">
          <a:xfrm>
            <a:off x="642910" y="214290"/>
            <a:ext cx="764386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Виды вод гидросферы</a:t>
            </a:r>
            <a:endParaRPr kumimoji="0" lang="ru-RU" sz="2400" b="1" i="0" u="sng"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600" b="0" i="1"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1" name="Таблица 10"/>
          <p:cNvGraphicFramePr>
            <a:graphicFrameLocks noGrp="1"/>
          </p:cNvGraphicFramePr>
          <p:nvPr/>
        </p:nvGraphicFramePr>
        <p:xfrm>
          <a:off x="357158" y="714356"/>
          <a:ext cx="8550016" cy="5683706"/>
        </p:xfrm>
        <a:graphic>
          <a:graphicData uri="http://schemas.openxmlformats.org/drawingml/2006/table">
            <a:tbl>
              <a:tblPr/>
              <a:tblGrid>
                <a:gridCol w="4274770"/>
                <a:gridCol w="1625156"/>
                <a:gridCol w="1012095"/>
                <a:gridCol w="1637995"/>
              </a:tblGrid>
              <a:tr h="1297247">
                <a:tc>
                  <a:txBody>
                    <a:bodyPr/>
                    <a:lstStyle/>
                    <a:p>
                      <a:pPr algn="ctr">
                        <a:lnSpc>
                          <a:spcPct val="115000"/>
                        </a:lnSpc>
                        <a:spcAft>
                          <a:spcPts val="0"/>
                        </a:spcAft>
                      </a:pPr>
                      <a:r>
                        <a:rPr lang="ru-RU" sz="1800" b="1" dirty="0">
                          <a:latin typeface="Times New Roman"/>
                          <a:ea typeface="Times New Roman"/>
                          <a:cs typeface="Times New Roman"/>
                        </a:rPr>
                        <a:t>Виды вод </a:t>
                      </a:r>
                      <a:endParaRPr lang="ru-RU" sz="1800" b="1"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Название</a:t>
                      </a:r>
                      <a:endParaRPr lang="ru-RU" sz="1800" b="1"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Объём, млн. </a:t>
                      </a:r>
                      <a:r>
                        <a:rPr lang="ru-RU" sz="1800" b="1" i="1" dirty="0">
                          <a:latin typeface="Times New Roman"/>
                          <a:ea typeface="Times New Roman"/>
                          <a:cs typeface="Times New Roman"/>
                        </a:rPr>
                        <a:t>км</a:t>
                      </a:r>
                      <a:r>
                        <a:rPr lang="ru-RU" sz="1800" b="1" i="1" baseline="30000" dirty="0">
                          <a:latin typeface="Times New Roman"/>
                          <a:ea typeface="Times New Roman"/>
                          <a:cs typeface="Times New Roman"/>
                        </a:rPr>
                        <a:t>3</a:t>
                      </a:r>
                      <a:endParaRPr lang="ru-RU" sz="1800" b="1"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Количество по отношению к общему объёму гидросферы, %</a:t>
                      </a:r>
                      <a:endParaRPr lang="ru-RU" sz="1800" b="1"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96615">
                <a:tc>
                  <a:txBody>
                    <a:bodyPr/>
                    <a:lstStyle/>
                    <a:p>
                      <a:pPr algn="ctr">
                        <a:lnSpc>
                          <a:spcPct val="115000"/>
                        </a:lnSpc>
                        <a:spcAft>
                          <a:spcPts val="1000"/>
                        </a:spcAft>
                      </a:pPr>
                      <a:r>
                        <a:rPr lang="ru-RU" sz="1800" b="1" dirty="0">
                          <a:latin typeface="Times New Roman"/>
                          <a:ea typeface="Times New Roman"/>
                          <a:cs typeface="Times New Roman"/>
                        </a:rPr>
                        <a:t>Морские воды </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Морская</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1370</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94</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18724">
                <a:tc>
                  <a:txBody>
                    <a:bodyPr/>
                    <a:lstStyle/>
                    <a:p>
                      <a:pPr algn="ctr">
                        <a:lnSpc>
                          <a:spcPct val="115000"/>
                        </a:lnSpc>
                        <a:spcAft>
                          <a:spcPts val="1000"/>
                        </a:spcAft>
                      </a:pPr>
                      <a:r>
                        <a:rPr lang="ru-RU" sz="1800" b="1" dirty="0">
                          <a:latin typeface="Times New Roman"/>
                          <a:ea typeface="Times New Roman"/>
                          <a:cs typeface="Times New Roman"/>
                        </a:rPr>
                        <a:t>Подземные (за исключением почвенной) воды</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Грунтовая</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61,4</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4</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83530">
                <a:tc>
                  <a:txBody>
                    <a:bodyPr/>
                    <a:lstStyle/>
                    <a:p>
                      <a:pPr algn="ctr">
                        <a:lnSpc>
                          <a:spcPct val="115000"/>
                        </a:lnSpc>
                        <a:spcAft>
                          <a:spcPts val="1000"/>
                        </a:spcAft>
                      </a:pPr>
                      <a:r>
                        <a:rPr lang="ru-RU" sz="1800" b="1" dirty="0">
                          <a:latin typeface="Times New Roman"/>
                          <a:ea typeface="Times New Roman"/>
                          <a:cs typeface="Times New Roman"/>
                        </a:rPr>
                        <a:t>Лёд и снег (Арктика, Антарктика, Гренландия, горные ледниковые области) </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Лёд </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24,0</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2</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38214">
                <a:tc>
                  <a:txBody>
                    <a:bodyPr/>
                    <a:lstStyle/>
                    <a:p>
                      <a:pPr algn="ctr">
                        <a:lnSpc>
                          <a:spcPct val="115000"/>
                        </a:lnSpc>
                        <a:spcAft>
                          <a:spcPts val="1000"/>
                        </a:spcAft>
                      </a:pPr>
                      <a:r>
                        <a:rPr lang="ru-RU" sz="1800" b="1" dirty="0">
                          <a:latin typeface="Times New Roman"/>
                          <a:ea typeface="Times New Roman"/>
                          <a:cs typeface="Times New Roman"/>
                        </a:rPr>
                        <a:t>Поверхностные воды суши: озёра, водохранилища, реки, болота, почвенные воды</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Пресная </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0,5</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0,4</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35164">
                <a:tc>
                  <a:txBody>
                    <a:bodyPr/>
                    <a:lstStyle/>
                    <a:p>
                      <a:pPr algn="ctr">
                        <a:lnSpc>
                          <a:spcPct val="115000"/>
                        </a:lnSpc>
                        <a:spcAft>
                          <a:spcPts val="1000"/>
                        </a:spcAft>
                      </a:pPr>
                      <a:r>
                        <a:rPr lang="ru-RU" sz="1800" b="1" dirty="0">
                          <a:latin typeface="Times New Roman"/>
                          <a:ea typeface="Times New Roman"/>
                          <a:cs typeface="Times New Roman"/>
                        </a:rPr>
                        <a:t>Атмосферные воды</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a:latin typeface="Times New Roman"/>
                          <a:ea typeface="Times New Roman"/>
                          <a:cs typeface="Times New Roman"/>
                        </a:rPr>
                        <a:t>Атмосферная</a:t>
                      </a:r>
                      <a:endParaRPr lang="ru-RU" sz="1800" b="1">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0,015</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0,01</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37319">
                <a:tc>
                  <a:txBody>
                    <a:bodyPr/>
                    <a:lstStyle/>
                    <a:p>
                      <a:pPr algn="ctr">
                        <a:lnSpc>
                          <a:spcPct val="115000"/>
                        </a:lnSpc>
                        <a:spcAft>
                          <a:spcPts val="1000"/>
                        </a:spcAft>
                      </a:pPr>
                      <a:r>
                        <a:rPr lang="ru-RU" sz="1800" b="1" dirty="0">
                          <a:latin typeface="Times New Roman"/>
                          <a:ea typeface="Times New Roman"/>
                          <a:cs typeface="Times New Roman"/>
                        </a:rPr>
                        <a:t>Воды, содержащиеся в живых организмах</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Биологическая</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0,00005</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15000"/>
                        </a:lnSpc>
                        <a:spcAft>
                          <a:spcPts val="1000"/>
                        </a:spcAft>
                      </a:pPr>
                      <a:r>
                        <a:rPr lang="ru-RU" sz="1800" b="1" dirty="0">
                          <a:latin typeface="Times New Roman"/>
                          <a:ea typeface="Times New Roman"/>
                          <a:cs typeface="Times New Roman"/>
                        </a:rPr>
                        <a:t>0,0003</a:t>
                      </a:r>
                      <a:endParaRPr lang="ru-RU" sz="18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57158" y="428604"/>
            <a:ext cx="8429684" cy="6000792"/>
          </a:xfrm>
          <a:prstGeom prst="rect">
            <a:avLst/>
          </a:prstGeom>
          <a:solidFill>
            <a:srgbClr val="99CC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357166"/>
            <a:ext cx="7929618" cy="1200329"/>
          </a:xfrm>
          <a:prstGeom prst="rect">
            <a:avLst/>
          </a:prstGeom>
        </p:spPr>
        <p:txBody>
          <a:bodyPr wrap="square">
            <a:spAutoFit/>
          </a:bodyPr>
          <a:lstStyle/>
          <a:p>
            <a:pPr algn="ctr"/>
            <a:r>
              <a:rPr lang="ru-RU" sz="2400" b="1" dirty="0" smtClean="0">
                <a:solidFill>
                  <a:srgbClr val="000000"/>
                </a:solidFill>
                <a:latin typeface="Times New Roman" pitchFamily="18" charset="0"/>
                <a:cs typeface="Times New Roman" pitchFamily="18" charset="0"/>
              </a:rPr>
              <a:t>Значение гидросферы и её роль</a:t>
            </a:r>
          </a:p>
          <a:p>
            <a:pPr algn="ctr"/>
            <a:r>
              <a:rPr lang="ru-RU" sz="2400" b="1" dirty="0" smtClean="0">
                <a:solidFill>
                  <a:srgbClr val="000000"/>
                </a:solidFill>
                <a:latin typeface="Times New Roman" pitchFamily="18" charset="0"/>
                <a:cs typeface="Times New Roman" pitchFamily="18" charset="0"/>
              </a:rPr>
              <a:t> в обеспечении</a:t>
            </a:r>
            <a:r>
              <a:rPr lang="ru-RU" sz="2400" b="1" dirty="0">
                <a:latin typeface="Times New Roman" pitchFamily="18" charset="0"/>
                <a:cs typeface="Times New Roman" pitchFamily="18" charset="0"/>
              </a:rPr>
              <a:t> жизнедеятельности </a:t>
            </a:r>
            <a:r>
              <a:rPr lang="ru-RU" sz="2400" b="1" dirty="0" smtClean="0">
                <a:latin typeface="Times New Roman" pitchFamily="18" charset="0"/>
                <a:cs typeface="Times New Roman" pitchFamily="18" charset="0"/>
              </a:rPr>
              <a:t>человека</a:t>
            </a:r>
          </a:p>
          <a:p>
            <a:pPr algn="ctr"/>
            <a:r>
              <a:rPr lang="ru-RU" sz="2400" b="1" dirty="0" smtClean="0">
                <a:latin typeface="Times New Roman" pitchFamily="18" charset="0"/>
                <a:cs typeface="Times New Roman" pitchFamily="18" charset="0"/>
              </a:rPr>
              <a:t>(функции)</a:t>
            </a:r>
          </a:p>
        </p:txBody>
      </p:sp>
      <p:sp>
        <p:nvSpPr>
          <p:cNvPr id="3" name="Прямоугольник 2"/>
          <p:cNvSpPr/>
          <p:nvPr/>
        </p:nvSpPr>
        <p:spPr>
          <a:xfrm>
            <a:off x="357158" y="1500174"/>
            <a:ext cx="8429684" cy="4773614"/>
          </a:xfrm>
          <a:prstGeom prst="rect">
            <a:avLst/>
          </a:prstGeom>
        </p:spPr>
        <p:txBody>
          <a:bodyPr wrap="square">
            <a:spAutoFit/>
          </a:bodyPr>
          <a:lstStyle/>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Защитная</a:t>
            </a:r>
          </a:p>
          <a:p>
            <a:pPr algn="just">
              <a:lnSpc>
                <a:spcPct val="90000"/>
              </a:lnSpc>
              <a:defRPr/>
            </a:pPr>
            <a:r>
              <a:rPr lang="ru-RU" sz="2000" dirty="0" smtClean="0">
                <a:solidFill>
                  <a:srgbClr val="000000"/>
                </a:solidFill>
                <a:latin typeface="Times New Roman" pitchFamily="18" charset="0"/>
                <a:cs typeface="Times New Roman" pitchFamily="18" charset="0"/>
              </a:rPr>
              <a:t> (Поглощает излишнее ультрафиолетовое и др. </a:t>
            </a:r>
            <a:r>
              <a:rPr lang="ru-RU" sz="2000" dirty="0">
                <a:solidFill>
                  <a:srgbClr val="000000"/>
                </a:solidFill>
                <a:latin typeface="Times New Roman" pitchFamily="18" charset="0"/>
                <a:cs typeface="Times New Roman" pitchFamily="18" charset="0"/>
              </a:rPr>
              <a:t>излучения</a:t>
            </a:r>
            <a:r>
              <a:rPr lang="ru-RU" sz="2000" dirty="0" smtClean="0">
                <a:solidFill>
                  <a:srgbClr val="000000"/>
                </a:solidFill>
                <a:latin typeface="Times New Roman" pitchFamily="18" charset="0"/>
                <a:cs typeface="Times New Roman" pitchFamily="18" charset="0"/>
              </a:rPr>
              <a:t>,)</a:t>
            </a:r>
            <a:endParaRPr lang="ru-RU" sz="2000" dirty="0">
              <a:solidFill>
                <a:srgbClr val="000000"/>
              </a:solidFill>
              <a:latin typeface="Times New Roman" pitchFamily="18" charset="0"/>
              <a:cs typeface="Times New Roman" pitchFamily="18" charset="0"/>
            </a:endParaRPr>
          </a:p>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Терморегулирующая</a:t>
            </a:r>
          </a:p>
          <a:p>
            <a:pPr algn="just">
              <a:lnSpc>
                <a:spcPct val="90000"/>
              </a:lnSpc>
              <a:defRPr/>
            </a:pPr>
            <a:r>
              <a:rPr lang="ru-RU" sz="2000" dirty="0" smtClean="0">
                <a:solidFill>
                  <a:srgbClr val="000000"/>
                </a:solidFill>
                <a:latin typeface="Times New Roman" pitchFamily="18" charset="0"/>
                <a:cs typeface="Times New Roman" pitchFamily="18" charset="0"/>
              </a:rPr>
              <a:t>(Поддерживает тепловой баланс(теплоноситель), участвует в круговороте тепла)</a:t>
            </a:r>
            <a:endParaRPr lang="ru-RU" sz="2000" dirty="0">
              <a:solidFill>
                <a:srgbClr val="000000"/>
              </a:solidFill>
              <a:latin typeface="Times New Roman" pitchFamily="18" charset="0"/>
              <a:cs typeface="Times New Roman" pitchFamily="18" charset="0"/>
            </a:endParaRPr>
          </a:p>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Физиологическая</a:t>
            </a:r>
          </a:p>
          <a:p>
            <a:pPr algn="just">
              <a:lnSpc>
                <a:spcPct val="90000"/>
              </a:lnSpc>
              <a:defRPr/>
            </a:pPr>
            <a:r>
              <a:rPr lang="ru-RU" sz="2000" dirty="0" smtClean="0">
                <a:solidFill>
                  <a:srgbClr val="000000"/>
                </a:solidFill>
                <a:latin typeface="Times New Roman" pitchFamily="18" charset="0"/>
                <a:cs typeface="Times New Roman" pitchFamily="18" charset="0"/>
              </a:rPr>
              <a:t>(Необходима </a:t>
            </a:r>
            <a:r>
              <a:rPr lang="ru-RU" sz="2000" dirty="0">
                <a:solidFill>
                  <a:srgbClr val="000000"/>
                </a:solidFill>
                <a:latin typeface="Times New Roman" pitchFamily="18" charset="0"/>
                <a:cs typeface="Times New Roman" pitchFamily="18" charset="0"/>
              </a:rPr>
              <a:t>для </a:t>
            </a:r>
            <a:r>
              <a:rPr lang="ru-RU" sz="2000" dirty="0" smtClean="0">
                <a:solidFill>
                  <a:srgbClr val="000000"/>
                </a:solidFill>
                <a:latin typeface="Times New Roman" pitchFamily="18" charset="0"/>
                <a:cs typeface="Times New Roman" pitchFamily="18" charset="0"/>
              </a:rPr>
              <a:t>существования </a:t>
            </a:r>
            <a:r>
              <a:rPr lang="ru-RU" sz="2000" dirty="0">
                <a:solidFill>
                  <a:srgbClr val="000000"/>
                </a:solidFill>
                <a:latin typeface="Times New Roman" pitchFamily="18" charset="0"/>
                <a:cs typeface="Times New Roman" pitchFamily="18" charset="0"/>
              </a:rPr>
              <a:t>жизни всех биологических </a:t>
            </a:r>
            <a:r>
              <a:rPr lang="ru-RU" sz="2000" dirty="0" smtClean="0">
                <a:solidFill>
                  <a:srgbClr val="000000"/>
                </a:solidFill>
                <a:latin typeface="Times New Roman" pitchFamily="18" charset="0"/>
                <a:cs typeface="Times New Roman" pitchFamily="18" charset="0"/>
              </a:rPr>
              <a:t>видов)</a:t>
            </a:r>
            <a:endParaRPr lang="ru-RU" sz="2000" dirty="0">
              <a:solidFill>
                <a:srgbClr val="000000"/>
              </a:solidFill>
              <a:latin typeface="Times New Roman" pitchFamily="18" charset="0"/>
              <a:cs typeface="Times New Roman" pitchFamily="18" charset="0"/>
            </a:endParaRPr>
          </a:p>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Климатообразующая</a:t>
            </a:r>
          </a:p>
          <a:p>
            <a:pPr algn="just">
              <a:lnSpc>
                <a:spcPct val="90000"/>
              </a:lnSpc>
              <a:defRPr/>
            </a:pPr>
            <a:r>
              <a:rPr lang="ru-RU" sz="2000" dirty="0" smtClean="0">
                <a:solidFill>
                  <a:srgbClr val="000000"/>
                </a:solidFill>
                <a:latin typeface="Times New Roman" pitchFamily="18" charset="0"/>
                <a:cs typeface="Times New Roman" pitchFamily="18" charset="0"/>
              </a:rPr>
              <a:t>(Главный аккумулятор солнечной энергии)</a:t>
            </a:r>
            <a:endParaRPr lang="ru-RU" sz="2000" dirty="0">
              <a:solidFill>
                <a:srgbClr val="000000"/>
              </a:solidFill>
              <a:latin typeface="Times New Roman" pitchFamily="18" charset="0"/>
              <a:cs typeface="Times New Roman" pitchFamily="18" charset="0"/>
            </a:endParaRPr>
          </a:p>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Ресурсно-хозяйственная</a:t>
            </a:r>
          </a:p>
          <a:p>
            <a:pPr algn="just">
              <a:lnSpc>
                <a:spcPct val="90000"/>
              </a:lnSpc>
              <a:defRPr/>
            </a:pPr>
            <a:r>
              <a:rPr lang="ru-RU" sz="2000" dirty="0" smtClean="0">
                <a:solidFill>
                  <a:srgbClr val="000000"/>
                </a:solidFill>
                <a:latin typeface="Times New Roman" pitchFamily="18" charset="0"/>
                <a:cs typeface="Times New Roman" pitchFamily="18" charset="0"/>
              </a:rPr>
              <a:t>(Важнейший вид сырья и основной природный ресурс)</a:t>
            </a:r>
            <a:endParaRPr lang="ru-RU" sz="2000" dirty="0">
              <a:solidFill>
                <a:srgbClr val="000000"/>
              </a:solidFill>
              <a:latin typeface="Times New Roman" pitchFamily="18" charset="0"/>
              <a:cs typeface="Times New Roman" pitchFamily="18" charset="0"/>
            </a:endParaRPr>
          </a:p>
          <a:p>
            <a:pPr algn="just">
              <a:lnSpc>
                <a:spcPct val="90000"/>
              </a:lnSpc>
              <a:buFont typeface="Arial" pitchFamily="34" charset="0"/>
              <a:buChar char="•"/>
              <a:defRPr/>
            </a:pPr>
            <a:r>
              <a:rPr lang="ru-RU" sz="2000" b="1" i="1" dirty="0" smtClean="0">
                <a:latin typeface="Times New Roman" pitchFamily="18" charset="0"/>
                <a:cs typeface="Times New Roman" pitchFamily="18" charset="0"/>
              </a:rPr>
              <a:t>Химическая</a:t>
            </a:r>
            <a:endParaRPr lang="ru-RU" sz="2000" dirty="0">
              <a:latin typeface="Times New Roman" pitchFamily="18" charset="0"/>
              <a:cs typeface="Times New Roman" pitchFamily="18" charset="0"/>
            </a:endParaRPr>
          </a:p>
          <a:p>
            <a:pPr algn="just">
              <a:lnSpc>
                <a:spcPct val="90000"/>
              </a:lnSpc>
              <a:defRPr/>
            </a:pPr>
            <a:r>
              <a:rPr lang="ru-RU" dirty="0" smtClean="0">
                <a:latin typeface="Times New Roman" pitchFamily="18" charset="0"/>
                <a:cs typeface="Times New Roman" pitchFamily="18" charset="0"/>
              </a:rPr>
              <a:t>(Вода является универсальным растворителем)</a:t>
            </a:r>
          </a:p>
          <a:p>
            <a:pPr algn="just">
              <a:lnSpc>
                <a:spcPct val="90000"/>
              </a:lnSpc>
              <a:buFont typeface="Arial" pitchFamily="34" charset="0"/>
              <a:buChar char="•"/>
              <a:defRPr/>
            </a:pPr>
            <a:r>
              <a:rPr lang="ru-RU" sz="2000" b="1" i="1" dirty="0" smtClean="0">
                <a:latin typeface="Times New Roman" pitchFamily="18" charset="0"/>
                <a:cs typeface="Times New Roman" pitchFamily="18" charset="0"/>
              </a:rPr>
              <a:t>Транспортирующая</a:t>
            </a:r>
          </a:p>
          <a:p>
            <a:pPr algn="just">
              <a:lnSpc>
                <a:spcPct val="90000"/>
              </a:lnSpc>
              <a:defRPr/>
            </a:pPr>
            <a:r>
              <a:rPr lang="ru-RU" sz="2000" dirty="0" smtClean="0">
                <a:solidFill>
                  <a:srgbClr val="000000"/>
                </a:solidFill>
                <a:latin typeface="Times New Roman" pitchFamily="18" charset="0"/>
                <a:cs typeface="Times New Roman" pitchFamily="18" charset="0"/>
              </a:rPr>
              <a:t>(Предоставляет возможность перемещения)</a:t>
            </a:r>
          </a:p>
          <a:p>
            <a:pPr algn="just">
              <a:lnSpc>
                <a:spcPct val="90000"/>
              </a:lnSpc>
              <a:buFont typeface="Arial" pitchFamily="34" charset="0"/>
              <a:buChar char="•"/>
              <a:defRPr/>
            </a:pPr>
            <a:r>
              <a:rPr lang="ru-RU" sz="2000" b="1" i="1" dirty="0" smtClean="0">
                <a:solidFill>
                  <a:srgbClr val="000000"/>
                </a:solidFill>
                <a:latin typeface="Times New Roman" pitchFamily="18" charset="0"/>
                <a:cs typeface="Times New Roman" pitchFamily="18" charset="0"/>
              </a:rPr>
              <a:t>Рекреационная</a:t>
            </a:r>
          </a:p>
          <a:p>
            <a:pPr algn="just">
              <a:lnSpc>
                <a:spcPct val="90000"/>
              </a:lnSpc>
              <a:defRPr/>
            </a:pPr>
            <a:r>
              <a:rPr lang="ru-RU" sz="2000" b="1" i="1" dirty="0" smtClean="0">
                <a:solidFill>
                  <a:srgbClr val="000000"/>
                </a:solidFill>
                <a:latin typeface="Times New Roman" pitchFamily="18" charset="0"/>
                <a:cs typeface="Times New Roman" pitchFamily="18" charset="0"/>
              </a:rPr>
              <a:t>(</a:t>
            </a:r>
            <a:r>
              <a:rPr lang="ru-RU" sz="2000" dirty="0" smtClean="0">
                <a:solidFill>
                  <a:srgbClr val="000000"/>
                </a:solidFill>
                <a:latin typeface="Times New Roman" pitchFamily="18" charset="0"/>
                <a:cs typeface="Times New Roman" pitchFamily="18" charset="0"/>
              </a:rPr>
              <a:t>Место отдыха и оздоровления)</a:t>
            </a:r>
            <a:endParaRPr lang="ru-RU" sz="2000" dirty="0">
              <a:solidFill>
                <a:srgbClr val="000000"/>
              </a:solidFill>
            </a:endParaRPr>
          </a:p>
        </p:txBody>
      </p:sp>
      <p:sp>
        <p:nvSpPr>
          <p:cNvPr id="5" name="TextBox 1"/>
          <p:cNvSpPr txBox="1">
            <a:spLocks noChangeArrowheads="1"/>
          </p:cNvSpPr>
          <p:nvPr/>
        </p:nvSpPr>
        <p:spPr bwMode="auto">
          <a:xfrm>
            <a:off x="3857620" y="6489700"/>
            <a:ext cx="5078412" cy="368300"/>
          </a:xfrm>
          <a:prstGeom prst="rect">
            <a:avLst/>
          </a:prstGeom>
          <a:solidFill>
            <a:srgbClr val="FFFFFF"/>
          </a:solid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a:t>
            </a:r>
            <a:r>
              <a:rPr lang="ru-RU" dirty="0" smtClean="0">
                <a:solidFill>
                  <a:srgbClr val="000000"/>
                </a:solidFill>
              </a:rPr>
              <a:t>каф. </a:t>
            </a:r>
            <a:r>
              <a:rPr lang="ru-RU" dirty="0" err="1" smtClean="0">
                <a:solidFill>
                  <a:srgbClr val="000000"/>
                </a:solidFill>
              </a:rPr>
              <a:t>ИПиЭ</a:t>
            </a:r>
            <a:r>
              <a:rPr lang="ru-RU" dirty="0" smtClean="0">
                <a:solidFill>
                  <a:srgbClr val="000000"/>
                </a:solidFill>
              </a:rPr>
              <a:t> </a:t>
            </a:r>
            <a:r>
              <a:rPr lang="ru-RU" b="1" dirty="0" smtClean="0">
                <a:solidFill>
                  <a:srgbClr val="000000"/>
                </a:solidFill>
              </a:rPr>
              <a:t>Кирвель </a:t>
            </a:r>
            <a:r>
              <a:rPr lang="ru-RU" b="1" dirty="0">
                <a:solidFill>
                  <a:srgbClr val="000000"/>
                </a:solidFill>
              </a:rPr>
              <a:t>П.И.</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Аспект">
  <a:themeElements>
    <a:clrScheme name="Другая 1">
      <a:dk1>
        <a:sysClr val="windowText" lastClr="000000"/>
      </a:dk1>
      <a:lt1>
        <a:srgbClr val="A3CAD4"/>
      </a:lt1>
      <a:dk2>
        <a:srgbClr val="676A55"/>
      </a:dk2>
      <a:lt2>
        <a:srgbClr val="EAEBDE"/>
      </a:lt2>
      <a:accent1>
        <a:srgbClr val="66A7B8"/>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490</TotalTime>
  <Words>2819</Words>
  <Application>Microsoft Office PowerPoint</Application>
  <PresentationFormat>Экран (4:3)</PresentationFormat>
  <Paragraphs>335</Paragraphs>
  <Slides>50</Slides>
  <Notes>2</Notes>
  <HiddenSlides>0</HiddenSlides>
  <MMClips>0</MMClips>
  <ScaleCrop>false</ScaleCrop>
  <HeadingPairs>
    <vt:vector size="6" baseType="variant">
      <vt:variant>
        <vt:lpstr>Тема</vt:lpstr>
      </vt:variant>
      <vt:variant>
        <vt:i4>1</vt:i4>
      </vt:variant>
      <vt:variant>
        <vt:lpstr>Внедренные серверы OLE</vt:lpstr>
      </vt:variant>
      <vt:variant>
        <vt:i4>2</vt:i4>
      </vt:variant>
      <vt:variant>
        <vt:lpstr>Заголовки слайдов</vt:lpstr>
      </vt:variant>
      <vt:variant>
        <vt:i4>50</vt:i4>
      </vt:variant>
    </vt:vector>
  </HeadingPairs>
  <TitlesOfParts>
    <vt:vector size="53" baseType="lpstr">
      <vt:lpstr>Аспект</vt:lpstr>
      <vt:lpstr>Формула</vt:lpstr>
      <vt:lpstr>Picture</vt:lpstr>
      <vt:lpstr>«БЕЗОПАСНОСТЬ ЖИЗНЕДЕЯТЕЛЬНОСТИ ЧЕЛОВЕКА (БЖЧ</vt:lpstr>
      <vt:lpstr>Водные ресурсы,  направления использования и источники их загрязнения. Проблема водообеспеченности в мире.  </vt:lpstr>
      <vt:lpstr>                            План занятия: 1. Характеристика и оценка водных ресурсов мира  и Республики Беларусь. 2. Источники и виды антропогенного загрязнения водных ресурсов и их влияние на состояние окружающей природной среды и человека. Экологические последствия загрязнения водных ресурсов.  3. Основные направления использования водных ресурсов в мире и Республике Беларусь. 4. Оценка состояния и нормирования качества воды. Основные направления охраны водных ресурсов. </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загрязнение гидросферы</vt:lpstr>
      <vt:lpstr>Слайд 23</vt:lpstr>
      <vt:lpstr>Основные экологические проблемы</vt:lpstr>
      <vt:lpstr>Слайд 25</vt:lpstr>
      <vt:lpstr>Слайд 26</vt:lpstr>
      <vt:lpstr>Слайд 27</vt:lpstr>
      <vt:lpstr>Слайд 28</vt:lpstr>
      <vt:lpstr>Слайд 29</vt:lpstr>
      <vt:lpstr>Слайд 30</vt:lpstr>
      <vt:lpstr>Слайд 31</vt:lpstr>
      <vt:lpstr>Слайд 32</vt:lpstr>
      <vt:lpstr>Слайд 33</vt:lpstr>
      <vt:lpstr>Использование воды на различные хозяйственные цели в отдельных странах мира (в % к общему водопотреблению)</vt:lpstr>
      <vt:lpstr>Слайд 35</vt:lpstr>
      <vt:lpstr> Среднесуточные нормы расхода воды потребителями в л/сут </vt:lpstr>
      <vt:lpstr>           Потребление питьевой воды на душу населения в среднем составляет 214 л/сут.,  что выше, чем в большинстве стран Европы  (120…150 л/сут.). </vt:lpstr>
      <vt:lpstr>Слайд 38</vt:lpstr>
      <vt:lpstr>Слайд 39</vt:lpstr>
      <vt:lpstr>Слайд 40</vt:lpstr>
      <vt:lpstr>Слайд 41</vt:lpstr>
      <vt:lpstr>Слайд 42</vt:lpstr>
      <vt:lpstr>Слайд 43</vt:lpstr>
      <vt:lpstr>Слайд 44</vt:lpstr>
      <vt:lpstr>Меры по охране водных ресурсов</vt:lpstr>
      <vt:lpstr>Слайд 46</vt:lpstr>
      <vt:lpstr>Слайд 47</vt:lpstr>
      <vt:lpstr>Пути решения</vt:lpstr>
      <vt:lpstr>Слайд 49</vt:lpstr>
      <vt:lpstr>Слайд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«БЕЗОПАСНОСТЬ ЖИЗНЕДЕЯТЕЛЬНОСТИ ЧЕЛОВЕКА (БЖЧ</dc:title>
  <dc:creator>user</dc:creator>
  <cp:lastModifiedBy>user</cp:lastModifiedBy>
  <cp:revision>53</cp:revision>
  <dcterms:created xsi:type="dcterms:W3CDTF">2014-09-25T14:35:10Z</dcterms:created>
  <dcterms:modified xsi:type="dcterms:W3CDTF">2017-09-22T23:26:03Z</dcterms:modified>
</cp:coreProperties>
</file>